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75" r:id="rId2"/>
    <p:sldId id="256" r:id="rId3"/>
    <p:sldId id="257" r:id="rId4"/>
    <p:sldId id="258" r:id="rId5"/>
    <p:sldId id="259" r:id="rId6"/>
    <p:sldId id="261" r:id="rId7"/>
    <p:sldId id="262" r:id="rId8"/>
    <p:sldId id="263" r:id="rId9"/>
    <p:sldId id="264" r:id="rId10"/>
    <p:sldId id="265" r:id="rId11"/>
    <p:sldId id="267" r:id="rId12"/>
    <p:sldId id="266" r:id="rId13"/>
    <p:sldId id="268" r:id="rId14"/>
    <p:sldId id="270" r:id="rId15"/>
    <p:sldId id="271" r:id="rId16"/>
    <p:sldId id="272" r:id="rId17"/>
    <p:sldId id="273" r:id="rId18"/>
    <p:sldId id="274" r:id="rId19"/>
  </p:sldIdLst>
  <p:sldSz cx="9144000" cy="6858000" type="screen4x3"/>
  <p:notesSz cx="6669088" cy="9926638"/>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17" autoAdjust="0"/>
  </p:normalViewPr>
  <p:slideViewPr>
    <p:cSldViewPr>
      <p:cViewPr varScale="1">
        <p:scale>
          <a:sx n="99" d="100"/>
          <a:sy n="99" d="100"/>
        </p:scale>
        <p:origin x="-240" y="-90"/>
      </p:cViewPr>
      <p:guideLst>
        <p:guide orient="horz" pos="2160"/>
        <p:guide pos="2880"/>
      </p:guideLst>
    </p:cSldViewPr>
  </p:slideViewPr>
  <p:outlineViewPr>
    <p:cViewPr>
      <p:scale>
        <a:sx n="33" d="100"/>
        <a:sy n="33" d="100"/>
      </p:scale>
      <p:origin x="48" y="6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996B3860-7E6C-4575-A2D8-088505E40DF4}" type="datetimeFigureOut">
              <a:rPr lang="es-AR" smtClean="0"/>
              <a:pPr/>
              <a:t>5/3/2019</a:t>
            </a:fld>
            <a:endParaRPr lang="es-AR"/>
          </a:p>
        </p:txBody>
      </p:sp>
      <p:sp>
        <p:nvSpPr>
          <p:cNvPr id="4" name="3 Marcador de pie de página"/>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es-AR"/>
          </a:p>
        </p:txBody>
      </p:sp>
      <p:sp>
        <p:nvSpPr>
          <p:cNvPr id="5" name="4 Marcador de número de diapositiva"/>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527D2697-C2E9-4FA0-A01F-34898FF188D6}" type="slidenum">
              <a:rPr lang="es-AR" smtClean="0"/>
              <a:pPr/>
              <a:t>‹Nº›</a:t>
            </a:fld>
            <a:endParaRPr lang="es-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78261C84-1EE1-498F-9D1C-93F3A7058428}" type="datetimeFigureOut">
              <a:rPr lang="es-AR" smtClean="0"/>
              <a:pPr/>
              <a:t>5/3/2019</a:t>
            </a:fld>
            <a:endParaRPr lang="es-AR"/>
          </a:p>
        </p:txBody>
      </p:sp>
      <p:sp>
        <p:nvSpPr>
          <p:cNvPr id="4" name="3 Marcador de imagen de diapositiva"/>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286F090A-FA0E-48E6-B7D6-B629298A3642}"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286F090A-FA0E-48E6-B7D6-B629298A3642}" type="slidenum">
              <a:rPr lang="es-AR" smtClean="0"/>
              <a:pPr/>
              <a:t>3</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2" name="1 Marcador de pie de página"/>
          <p:cNvSpPr>
            <a:spLocks noGrp="1"/>
          </p:cNvSpPr>
          <p:nvPr>
            <p:ph type="ftr" sz="quarter" idx="11"/>
          </p:nvPr>
        </p:nvSpPr>
        <p:spPr/>
        <p:txBody>
          <a:bodyPr/>
          <a:lstStyle/>
          <a:p>
            <a:endParaRPr lang="es-AR"/>
          </a:p>
        </p:txBody>
      </p:sp>
      <p:sp>
        <p:nvSpPr>
          <p:cNvPr id="15" name="14 Marcador de número de diapositiva"/>
          <p:cNvSpPr>
            <a:spLocks noGrp="1"/>
          </p:cNvSpPr>
          <p:nvPr>
            <p:ph type="sldNum" sz="quarter" idx="12"/>
          </p:nvPr>
        </p:nvSpPr>
        <p:spPr>
          <a:xfrm>
            <a:off x="8229600" y="6473952"/>
            <a:ext cx="758952" cy="246888"/>
          </a:xfrm>
        </p:spPr>
        <p:txBody>
          <a:bodyPr/>
          <a:lstStyle/>
          <a:p>
            <a:fld id="{4A59E5BC-1441-40A9-ACC8-80B95288FD03}"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A59E5BC-1441-40A9-ACC8-80B95288FD03}"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A59E5BC-1441-40A9-ACC8-80B95288FD03}"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19" name="18 Marcador de pie de página"/>
          <p:cNvSpPr>
            <a:spLocks noGrp="1"/>
          </p:cNvSpPr>
          <p:nvPr>
            <p:ph type="ftr" sz="quarter" idx="11"/>
          </p:nvPr>
        </p:nvSpPr>
        <p:spPr>
          <a:xfrm>
            <a:off x="3581400" y="76200"/>
            <a:ext cx="2895600" cy="288925"/>
          </a:xfrm>
        </p:spPr>
        <p:txBody>
          <a:bodyPr/>
          <a:lstStyle/>
          <a:p>
            <a:endParaRPr lang="es-AR"/>
          </a:p>
        </p:txBody>
      </p:sp>
      <p:sp>
        <p:nvSpPr>
          <p:cNvPr id="16" name="15 Marcador de número de diapositiva"/>
          <p:cNvSpPr>
            <a:spLocks noGrp="1"/>
          </p:cNvSpPr>
          <p:nvPr>
            <p:ph type="sldNum" sz="quarter" idx="12"/>
          </p:nvPr>
        </p:nvSpPr>
        <p:spPr>
          <a:xfrm>
            <a:off x="8229600" y="6473952"/>
            <a:ext cx="758952" cy="246888"/>
          </a:xfrm>
        </p:spPr>
        <p:txBody>
          <a:bodyPr/>
          <a:lstStyle/>
          <a:p>
            <a:fld id="{4A59E5BC-1441-40A9-ACC8-80B95288FD03}"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11" name="10 Marcador de pie de página"/>
          <p:cNvSpPr>
            <a:spLocks noGrp="1"/>
          </p:cNvSpPr>
          <p:nvPr>
            <p:ph type="ftr" sz="quarter" idx="11"/>
          </p:nvPr>
        </p:nvSpPr>
        <p:spPr/>
        <p:txBody>
          <a:bodyPr/>
          <a:lstStyle/>
          <a:p>
            <a:endParaRPr lang="es-AR"/>
          </a:p>
        </p:txBody>
      </p:sp>
      <p:sp>
        <p:nvSpPr>
          <p:cNvPr id="16" name="15 Marcador de número de diapositiva"/>
          <p:cNvSpPr>
            <a:spLocks noGrp="1"/>
          </p:cNvSpPr>
          <p:nvPr>
            <p:ph type="sldNum" sz="quarter" idx="12"/>
          </p:nvPr>
        </p:nvSpPr>
        <p:spPr/>
        <p:txBody>
          <a:bodyPr/>
          <a:lstStyle/>
          <a:p>
            <a:fld id="{4A59E5BC-1441-40A9-ACC8-80B95288FD03}" type="slidenum">
              <a:rPr lang="es-AR" smtClean="0"/>
              <a:pPr/>
              <a:t>‹Nº›</a:t>
            </a:fld>
            <a:endParaRPr lang="es-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10" name="9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4A59E5BC-1441-40A9-ACC8-80B95288FD03}"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a:xfrm>
            <a:off x="8229600" y="6477000"/>
            <a:ext cx="762000" cy="246888"/>
          </a:xfrm>
        </p:spPr>
        <p:txBody>
          <a:bodyPr/>
          <a:lstStyle/>
          <a:p>
            <a:fld id="{4A59E5BC-1441-40A9-ACC8-80B95288FD03}" type="slidenum">
              <a:rPr lang="es-AR" smtClean="0"/>
              <a:pPr/>
              <a:t>‹Nº›</a:t>
            </a:fld>
            <a:endParaRPr lang="es-AR"/>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21" name="20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A59E5BC-1441-40A9-ACC8-80B95288FD03}"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24" name="23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A59E5BC-1441-40A9-ACC8-80B95288FD03}"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29" name="28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A59E5BC-1441-40A9-ACC8-80B95288FD03}"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233E424E-13CB-4E73-A72D-6CD9F80B40CC}" type="datetimeFigureOut">
              <a:rPr lang="es-AR" smtClean="0"/>
              <a:pPr/>
              <a:t>5/3/2019</a:t>
            </a:fld>
            <a:endParaRPr lang="es-AR"/>
          </a:p>
        </p:txBody>
      </p:sp>
      <p:sp>
        <p:nvSpPr>
          <p:cNvPr id="5" name="4 Marcador de pie de página"/>
          <p:cNvSpPr>
            <a:spLocks noGrp="1"/>
          </p:cNvSpPr>
          <p:nvPr>
            <p:ph type="ftr" sz="quarter" idx="11"/>
          </p:nvPr>
        </p:nvSpPr>
        <p:spPr/>
        <p:txBody>
          <a:bodyPr/>
          <a:lstStyle/>
          <a:p>
            <a:endParaRPr lang="es-AR"/>
          </a:p>
        </p:txBody>
      </p:sp>
      <p:sp>
        <p:nvSpPr>
          <p:cNvPr id="31" name="30 Marcador de número de diapositiva"/>
          <p:cNvSpPr>
            <a:spLocks noGrp="1"/>
          </p:cNvSpPr>
          <p:nvPr>
            <p:ph type="sldNum" sz="quarter" idx="12"/>
          </p:nvPr>
        </p:nvSpPr>
        <p:spPr/>
        <p:txBody>
          <a:bodyPr/>
          <a:lstStyle/>
          <a:p>
            <a:fld id="{4A59E5BC-1441-40A9-ACC8-80B95288FD03}" type="slidenum">
              <a:rPr lang="es-AR" smtClean="0"/>
              <a:pPr/>
              <a:t>‹Nº›</a:t>
            </a:fld>
            <a:endParaRPr lang="es-AR"/>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33E424E-13CB-4E73-A72D-6CD9F80B40CC}" type="datetimeFigureOut">
              <a:rPr lang="es-AR" smtClean="0"/>
              <a:pPr/>
              <a:t>5/3/2019</a:t>
            </a:fld>
            <a:endParaRPr lang="es-AR"/>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AR"/>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A59E5BC-1441-40A9-ACC8-80B95288FD03}" type="slidenum">
              <a:rPr lang="es-AR" smtClean="0"/>
              <a:pPr/>
              <a:t>‹Nº›</a:t>
            </a:fld>
            <a:endParaRPr lang="es-AR"/>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16632"/>
            <a:ext cx="7488832" cy="1938992"/>
          </a:xfrm>
          <a:prstGeom prst="rect">
            <a:avLst/>
          </a:prstGeom>
          <a:noFill/>
        </p:spPr>
        <p:txBody>
          <a:bodyPr wrap="square" lIns="91440" tIns="45720" rIns="91440" bIns="45720">
            <a:spAutoFit/>
          </a:bodyPr>
          <a:lstStyle/>
          <a:p>
            <a:pPr algn="ctr">
              <a:lnSpc>
                <a:spcPct val="150000"/>
              </a:lnSpc>
            </a:pPr>
            <a:r>
              <a:rPr lang="es-ES" sz="4000" b="1" cap="none" spc="0" dirty="0" smtClean="0">
                <a:ln w="10541" cmpd="sng">
                  <a:solidFill>
                    <a:schemeClr val="accent1">
                      <a:shade val="88000"/>
                      <a:satMod val="110000"/>
                    </a:schemeClr>
                  </a:solidFill>
                  <a:prstDash val="solid"/>
                </a:ln>
                <a:solidFill>
                  <a:schemeClr val="accent2">
                    <a:lumMod val="50000"/>
                  </a:schemeClr>
                </a:solidFill>
                <a:effectLst>
                  <a:glow rad="139700">
                    <a:schemeClr val="accent6">
                      <a:satMod val="175000"/>
                      <a:alpha val="40000"/>
                    </a:schemeClr>
                  </a:glow>
                  <a:reflection blurRad="6350" stA="60000" endA="900" endPos="58000" dir="5400000" sy="-100000" algn="bl" rotWithShape="0"/>
                </a:effectLst>
                <a:latin typeface="Chinese Takeaway" pitchFamily="2" charset="0"/>
              </a:rPr>
              <a:t>CURSO OFICIALES </a:t>
            </a:r>
          </a:p>
          <a:p>
            <a:pPr algn="ctr">
              <a:lnSpc>
                <a:spcPct val="150000"/>
              </a:lnSpc>
            </a:pPr>
            <a:r>
              <a:rPr lang="es-ES" sz="4000" b="1" cap="none" spc="0" dirty="0" smtClean="0">
                <a:ln w="10541" cmpd="sng">
                  <a:solidFill>
                    <a:schemeClr val="accent1">
                      <a:shade val="88000"/>
                      <a:satMod val="110000"/>
                    </a:schemeClr>
                  </a:solidFill>
                  <a:prstDash val="solid"/>
                </a:ln>
                <a:solidFill>
                  <a:schemeClr val="accent2">
                    <a:lumMod val="50000"/>
                  </a:schemeClr>
                </a:solidFill>
                <a:effectLst>
                  <a:glow rad="139700">
                    <a:schemeClr val="accent6">
                      <a:satMod val="175000"/>
                      <a:alpha val="40000"/>
                    </a:schemeClr>
                  </a:glow>
                  <a:reflection blurRad="6350" stA="60000" endA="900" endPos="58000" dir="5400000" sy="-100000" algn="bl" rotWithShape="0"/>
                </a:effectLst>
                <a:latin typeface="Chinese Takeaway" pitchFamily="2" charset="0"/>
              </a:rPr>
              <a:t>MESA DE CONTROL - 2019</a:t>
            </a:r>
            <a:endParaRPr lang="es-ES" sz="4000" b="1" cap="none" spc="0" dirty="0">
              <a:ln w="10541" cmpd="sng">
                <a:solidFill>
                  <a:schemeClr val="accent1">
                    <a:shade val="88000"/>
                    <a:satMod val="110000"/>
                  </a:schemeClr>
                </a:solidFill>
                <a:prstDash val="solid"/>
              </a:ln>
              <a:solidFill>
                <a:schemeClr val="accent2">
                  <a:lumMod val="50000"/>
                </a:schemeClr>
              </a:solidFill>
              <a:effectLst>
                <a:glow rad="139700">
                  <a:schemeClr val="accent6">
                    <a:satMod val="175000"/>
                    <a:alpha val="40000"/>
                  </a:schemeClr>
                </a:glow>
                <a:reflection blurRad="6350" stA="60000" endA="900" endPos="58000" dir="5400000" sy="-100000" algn="bl" rotWithShape="0"/>
              </a:effectLst>
              <a:latin typeface="Chinese Takeaway" pitchFamily="2" charset="0"/>
            </a:endParaRPr>
          </a:p>
        </p:txBody>
      </p:sp>
      <p:sp>
        <p:nvSpPr>
          <p:cNvPr id="5" name="4 Rectángulo"/>
          <p:cNvSpPr/>
          <p:nvPr/>
        </p:nvSpPr>
        <p:spPr>
          <a:xfrm>
            <a:off x="323528" y="2420888"/>
            <a:ext cx="8640960" cy="1200329"/>
          </a:xfrm>
          <a:prstGeom prst="rect">
            <a:avLst/>
          </a:prstGeom>
          <a:noFill/>
        </p:spPr>
        <p:txBody>
          <a:bodyPr wrap="square" lIns="91440" tIns="45720" rIns="91440" bIns="45720">
            <a:spAutoFit/>
          </a:bodyPr>
          <a:lstStyle/>
          <a:p>
            <a:pPr algn="just">
              <a:lnSpc>
                <a:spcPct val="150000"/>
              </a:lnSpc>
            </a:pPr>
            <a:r>
              <a:rPr lang="es-ES" sz="2400" b="1" cap="none" spc="0" dirty="0" smtClean="0">
                <a:ln w="10541" cmpd="sng">
                  <a:solidFill>
                    <a:schemeClr val="accent1">
                      <a:shade val="88000"/>
                      <a:satMod val="110000"/>
                    </a:schemeClr>
                  </a:solidFill>
                  <a:prstDash val="solid"/>
                </a:ln>
                <a:solidFill>
                  <a:schemeClr val="accent6">
                    <a:lumMod val="50000"/>
                  </a:schemeClr>
                </a:solidFill>
                <a:effectLst>
                  <a:glow rad="63500">
                    <a:schemeClr val="accent6">
                      <a:satMod val="175000"/>
                      <a:alpha val="40000"/>
                    </a:schemeClr>
                  </a:glow>
                </a:effectLst>
                <a:latin typeface="Castellar" pitchFamily="18" charset="0"/>
              </a:rPr>
              <a:t>ORGANIZADO POR “LA </a:t>
            </a:r>
            <a:r>
              <a:rPr lang="es-ES" sz="2400" b="1" cap="none" spc="0" dirty="0" smtClean="0">
                <a:ln w="10541" cmpd="sng">
                  <a:solidFill>
                    <a:schemeClr val="accent1">
                      <a:shade val="88000"/>
                      <a:satMod val="110000"/>
                    </a:schemeClr>
                  </a:solidFill>
                  <a:prstDash val="solid"/>
                </a:ln>
                <a:solidFill>
                  <a:schemeClr val="accent6">
                    <a:lumMod val="50000"/>
                  </a:schemeClr>
                </a:solidFill>
                <a:effectLst>
                  <a:glow rad="63500">
                    <a:schemeClr val="accent6">
                      <a:satMod val="175000"/>
                      <a:alpha val="40000"/>
                    </a:schemeClr>
                  </a:glow>
                </a:effectLst>
                <a:latin typeface="Castellar" pitchFamily="18" charset="0"/>
              </a:rPr>
              <a:t>ASOCIACION DE MAXI </a:t>
            </a:r>
            <a:r>
              <a:rPr lang="es-ES" sz="2400" b="1" cap="none" spc="0" dirty="0" smtClean="0">
                <a:ln w="10541" cmpd="sng">
                  <a:solidFill>
                    <a:schemeClr val="accent1">
                      <a:shade val="88000"/>
                      <a:satMod val="110000"/>
                    </a:schemeClr>
                  </a:solidFill>
                  <a:prstDash val="solid"/>
                </a:ln>
                <a:solidFill>
                  <a:schemeClr val="accent6">
                    <a:lumMod val="50000"/>
                  </a:schemeClr>
                </a:solidFill>
                <a:effectLst>
                  <a:glow rad="63500">
                    <a:schemeClr val="accent6">
                      <a:satMod val="175000"/>
                      <a:alpha val="40000"/>
                    </a:schemeClr>
                  </a:glow>
                </a:effectLst>
                <a:latin typeface="Castellar" pitchFamily="18" charset="0"/>
              </a:rPr>
              <a:t>BASQUET </a:t>
            </a:r>
            <a:r>
              <a:rPr lang="es-ES" sz="2400" b="1" cap="none" spc="0" dirty="0" smtClean="0">
                <a:ln w="10541" cmpd="sng">
                  <a:solidFill>
                    <a:schemeClr val="accent1">
                      <a:shade val="88000"/>
                      <a:satMod val="110000"/>
                    </a:schemeClr>
                  </a:solidFill>
                  <a:prstDash val="solid"/>
                </a:ln>
                <a:solidFill>
                  <a:schemeClr val="accent6">
                    <a:lumMod val="50000"/>
                  </a:schemeClr>
                </a:solidFill>
                <a:effectLst>
                  <a:glow rad="63500">
                    <a:schemeClr val="accent6">
                      <a:satMod val="175000"/>
                      <a:alpha val="40000"/>
                    </a:schemeClr>
                  </a:glow>
                </a:effectLst>
                <a:latin typeface="Castellar" pitchFamily="18" charset="0"/>
              </a:rPr>
              <a:t>FEMENINO </a:t>
            </a:r>
            <a:r>
              <a:rPr lang="es-ES" sz="2400" b="1" cap="none" spc="0" dirty="0" smtClean="0">
                <a:ln w="10541" cmpd="sng">
                  <a:solidFill>
                    <a:schemeClr val="accent1">
                      <a:shade val="88000"/>
                      <a:satMod val="110000"/>
                    </a:schemeClr>
                  </a:solidFill>
                  <a:prstDash val="solid"/>
                </a:ln>
                <a:solidFill>
                  <a:schemeClr val="accent6">
                    <a:lumMod val="50000"/>
                  </a:schemeClr>
                </a:solidFill>
                <a:effectLst>
                  <a:glow rad="63500">
                    <a:schemeClr val="accent6">
                      <a:satMod val="175000"/>
                      <a:alpha val="40000"/>
                    </a:schemeClr>
                  </a:glow>
                </a:effectLst>
                <a:latin typeface="Castellar" pitchFamily="18" charset="0"/>
              </a:rPr>
              <a:t>DE MENDOZA”</a:t>
            </a:r>
            <a:endParaRPr lang="es-ES" sz="4000" b="1" cap="none" spc="0" dirty="0">
              <a:ln w="10541" cmpd="sng">
                <a:solidFill>
                  <a:schemeClr val="accent1">
                    <a:shade val="88000"/>
                    <a:satMod val="110000"/>
                  </a:schemeClr>
                </a:solidFill>
                <a:prstDash val="solid"/>
              </a:ln>
              <a:solidFill>
                <a:schemeClr val="accent6">
                  <a:lumMod val="50000"/>
                </a:schemeClr>
              </a:solidFill>
              <a:effectLst>
                <a:glow rad="63500">
                  <a:schemeClr val="accent6">
                    <a:satMod val="175000"/>
                    <a:alpha val="40000"/>
                  </a:schemeClr>
                </a:glow>
              </a:effectLst>
              <a:latin typeface="Castellar" pitchFamily="18" charset="0"/>
            </a:endParaRPr>
          </a:p>
        </p:txBody>
      </p:sp>
      <p:pic>
        <p:nvPicPr>
          <p:cNvPr id="6" name="5 Imagen" descr="LOGO CABM.png"/>
          <p:cNvPicPr>
            <a:picLocks noChangeAspect="1"/>
          </p:cNvPicPr>
          <p:nvPr/>
        </p:nvPicPr>
        <p:blipFill>
          <a:blip r:embed="rId2" cstate="print"/>
          <a:stretch>
            <a:fillRect/>
          </a:stretch>
        </p:blipFill>
        <p:spPr>
          <a:xfrm>
            <a:off x="7597562" y="0"/>
            <a:ext cx="1546438" cy="1182910"/>
          </a:xfrm>
          <a:prstGeom prst="rect">
            <a:avLst/>
          </a:prstGeom>
        </p:spPr>
      </p:pic>
      <p:pic>
        <p:nvPicPr>
          <p:cNvPr id="7" name="6 Imagen" descr="LOGO CABM.png"/>
          <p:cNvPicPr>
            <a:picLocks noChangeAspect="1"/>
          </p:cNvPicPr>
          <p:nvPr/>
        </p:nvPicPr>
        <p:blipFill>
          <a:blip r:embed="rId2" cstate="print"/>
          <a:stretch>
            <a:fillRect/>
          </a:stretch>
        </p:blipFill>
        <p:spPr>
          <a:xfrm>
            <a:off x="0" y="5675090"/>
            <a:ext cx="1546438" cy="1182910"/>
          </a:xfrm>
          <a:prstGeom prst="rect">
            <a:avLst/>
          </a:prstGeom>
        </p:spPr>
      </p:pic>
      <p:sp>
        <p:nvSpPr>
          <p:cNvPr id="8" name="7 Rectángulo"/>
          <p:cNvSpPr/>
          <p:nvPr/>
        </p:nvSpPr>
        <p:spPr>
          <a:xfrm>
            <a:off x="323528" y="3789040"/>
            <a:ext cx="8640960" cy="1200329"/>
          </a:xfrm>
          <a:prstGeom prst="rect">
            <a:avLst/>
          </a:prstGeom>
          <a:noFill/>
        </p:spPr>
        <p:txBody>
          <a:bodyPr wrap="square" lIns="91440" tIns="45720" rIns="91440" bIns="45720">
            <a:spAutoFit/>
          </a:bodyPr>
          <a:lstStyle/>
          <a:p>
            <a:pPr algn="just">
              <a:lnSpc>
                <a:spcPct val="150000"/>
              </a:lnSpc>
            </a:pPr>
            <a:r>
              <a:rPr lang="es-ES" sz="2400" b="1" cap="none" spc="0" dirty="0" smtClean="0">
                <a:ln w="10541" cmpd="sng">
                  <a:solidFill>
                    <a:schemeClr val="accent1">
                      <a:shade val="88000"/>
                      <a:satMod val="110000"/>
                    </a:schemeClr>
                  </a:solidFill>
                  <a:prstDash val="solid"/>
                </a:ln>
                <a:solidFill>
                  <a:schemeClr val="accent6">
                    <a:lumMod val="50000"/>
                  </a:schemeClr>
                </a:solidFill>
                <a:effectLst>
                  <a:glow rad="63500">
                    <a:schemeClr val="accent6">
                      <a:satMod val="175000"/>
                      <a:alpha val="40000"/>
                    </a:schemeClr>
                  </a:glow>
                </a:effectLst>
                <a:latin typeface="Castellar" pitchFamily="18" charset="0"/>
              </a:rPr>
              <a:t>DICTADO POR “COLEGIO DE ARBITROS DE BASQUET DE MENDOZA”</a:t>
            </a:r>
            <a:endParaRPr lang="es-ES" sz="4000" b="1" cap="none" spc="0" dirty="0">
              <a:ln w="10541" cmpd="sng">
                <a:solidFill>
                  <a:schemeClr val="accent1">
                    <a:shade val="88000"/>
                    <a:satMod val="110000"/>
                  </a:schemeClr>
                </a:solidFill>
                <a:prstDash val="solid"/>
              </a:ln>
              <a:solidFill>
                <a:schemeClr val="accent6">
                  <a:lumMod val="50000"/>
                </a:schemeClr>
              </a:solidFill>
              <a:effectLst>
                <a:glow rad="63500">
                  <a:schemeClr val="accent6">
                    <a:satMod val="175000"/>
                    <a:alpha val="40000"/>
                  </a:schemeClr>
                </a:glow>
              </a:effectLst>
              <a:latin typeface="Castellar" pitchFamily="18" charset="0"/>
            </a:endParaRPr>
          </a:p>
        </p:txBody>
      </p:sp>
      <p:sp>
        <p:nvSpPr>
          <p:cNvPr id="9" name="8 CuadroTexto"/>
          <p:cNvSpPr txBox="1"/>
          <p:nvPr/>
        </p:nvSpPr>
        <p:spPr>
          <a:xfrm>
            <a:off x="1547664" y="5445225"/>
            <a:ext cx="5904656" cy="1200329"/>
          </a:xfrm>
          <a:prstGeom prst="rect">
            <a:avLst/>
          </a:prstGeom>
          <a:noFill/>
        </p:spPr>
        <p:txBody>
          <a:bodyPr wrap="square" rtlCol="0">
            <a:spAutoFit/>
          </a:bodyPr>
          <a:lstStyle/>
          <a:p>
            <a:pPr algn="ctr"/>
            <a:r>
              <a:rPr lang="es-ES_tradnl" sz="2400" dirty="0" smtClean="0">
                <a:solidFill>
                  <a:schemeClr val="accent2">
                    <a:lumMod val="50000"/>
                  </a:schemeClr>
                </a:solidFill>
                <a:effectLst>
                  <a:glow rad="63500">
                    <a:schemeClr val="accent1">
                      <a:satMod val="175000"/>
                      <a:alpha val="40000"/>
                    </a:schemeClr>
                  </a:glow>
                </a:effectLst>
                <a:latin typeface="Footlight MT Light" pitchFamily="18" charset="0"/>
              </a:rPr>
              <a:t>RODRIGO GILI </a:t>
            </a:r>
          </a:p>
          <a:p>
            <a:pPr algn="ctr"/>
            <a:r>
              <a:rPr lang="es-ES_tradnl" sz="2400" dirty="0" smtClean="0">
                <a:solidFill>
                  <a:schemeClr val="accent2">
                    <a:lumMod val="50000"/>
                  </a:schemeClr>
                </a:solidFill>
                <a:effectLst>
                  <a:glow rad="63500">
                    <a:schemeClr val="accent1">
                      <a:satMod val="175000"/>
                      <a:alpha val="40000"/>
                    </a:schemeClr>
                  </a:glow>
                </a:effectLst>
                <a:latin typeface="Footlight MT Light" pitchFamily="18" charset="0"/>
              </a:rPr>
              <a:t> COMISIONADO TECNICO</a:t>
            </a:r>
          </a:p>
          <a:p>
            <a:pPr algn="ctr"/>
            <a:endParaRPr lang="es-AR" sz="2400" dirty="0">
              <a:solidFill>
                <a:schemeClr val="accent2">
                  <a:lumMod val="50000"/>
                </a:schemeClr>
              </a:solidFill>
              <a:effectLst>
                <a:glow rad="63500">
                  <a:schemeClr val="accent1">
                    <a:satMod val="175000"/>
                    <a:alpha val="40000"/>
                  </a:schemeClr>
                </a:glow>
              </a:effectLst>
              <a:latin typeface="Footlight MT Light" pitchFamily="18" charset="0"/>
            </a:endParaRPr>
          </a:p>
        </p:txBody>
      </p:sp>
      <p:pic>
        <p:nvPicPr>
          <p:cNvPr id="10" name="9 Imagen" descr="IMG-20190228-WA0001.jpg"/>
          <p:cNvPicPr>
            <a:picLocks noChangeAspect="1"/>
          </p:cNvPicPr>
          <p:nvPr/>
        </p:nvPicPr>
        <p:blipFill>
          <a:blip r:embed="rId3" cstate="print"/>
          <a:stretch>
            <a:fillRect/>
          </a:stretch>
        </p:blipFill>
        <p:spPr>
          <a:xfrm>
            <a:off x="0" y="1"/>
            <a:ext cx="1437502" cy="1700807"/>
          </a:xfrm>
          <a:prstGeom prst="rect">
            <a:avLst/>
          </a:prstGeom>
        </p:spPr>
      </p:pic>
      <p:pic>
        <p:nvPicPr>
          <p:cNvPr id="11" name="10 Imagen" descr="IMG-20190228-WA0001.jpg"/>
          <p:cNvPicPr>
            <a:picLocks noChangeAspect="1"/>
          </p:cNvPicPr>
          <p:nvPr/>
        </p:nvPicPr>
        <p:blipFill>
          <a:blip r:embed="rId3" cstate="print"/>
          <a:stretch>
            <a:fillRect/>
          </a:stretch>
        </p:blipFill>
        <p:spPr>
          <a:xfrm>
            <a:off x="7706498" y="5157193"/>
            <a:ext cx="1437502" cy="170080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556792"/>
            <a:ext cx="8208912" cy="2677656"/>
          </a:xfrm>
          <a:prstGeom prst="rect">
            <a:avLst/>
          </a:prstGeom>
          <a:noFill/>
        </p:spPr>
        <p:txBody>
          <a:bodyPr wrap="square" rtlCol="0">
            <a:spAutoFit/>
          </a:bodyPr>
          <a:lstStyle/>
          <a:p>
            <a:pPr algn="just">
              <a:lnSpc>
                <a:spcPct val="150000"/>
              </a:lnSpc>
              <a:buClr>
                <a:srgbClr val="00B050"/>
              </a:buClr>
              <a:buFont typeface="Wingdings" pitchFamily="2" charset="2"/>
              <a:buChar char="ü"/>
            </a:pPr>
            <a:r>
              <a:rPr lang="es-ES_tradnl" sz="2400" b="1" dirty="0" smtClean="0">
                <a:solidFill>
                  <a:srgbClr val="0070C0"/>
                </a:solidFill>
                <a:effectLst>
                  <a:glow rad="63500">
                    <a:srgbClr val="00B0F0">
                      <a:alpha val="40000"/>
                    </a:srgbClr>
                  </a:glow>
                </a:effectLst>
                <a:latin typeface="Footlight MT Light" pitchFamily="18" charset="0"/>
              </a:rPr>
              <a:t> </a:t>
            </a:r>
            <a:r>
              <a:rPr lang="es-AR" sz="2400" b="1" dirty="0" smtClean="0">
                <a:solidFill>
                  <a:srgbClr val="0070C0"/>
                </a:solidFill>
                <a:effectLst>
                  <a:glow rad="63500">
                    <a:srgbClr val="00B0F0">
                      <a:alpha val="40000"/>
                    </a:srgbClr>
                  </a:glow>
                </a:effectLst>
                <a:latin typeface="Footlight MT Light" pitchFamily="18" charset="0"/>
              </a:rPr>
              <a:t>De los oficiales con árbitros y otros oficiales. </a:t>
            </a:r>
          </a:p>
          <a:p>
            <a:pPr algn="just">
              <a:lnSpc>
                <a:spcPct val="150000"/>
              </a:lnSpc>
              <a:buClr>
                <a:srgbClr val="00B050"/>
              </a:buClr>
            </a:pPr>
            <a:r>
              <a:rPr lang="es-AR" sz="2200" dirty="0" smtClean="0">
                <a:solidFill>
                  <a:srgbClr val="0070C0"/>
                </a:solidFill>
                <a:effectLst>
                  <a:glow rad="63500">
                    <a:srgbClr val="00B0F0">
                      <a:alpha val="40000"/>
                    </a:srgbClr>
                  </a:glow>
                </a:effectLst>
                <a:latin typeface="Footlight MT Light" pitchFamily="18" charset="0"/>
              </a:rPr>
              <a:t>Debe existir un respeto mutuo, una colaboración común y sentido de equipo, asumir cada uno los roles que tiene asignados y facilitar el trabajo de cada compañero.</a:t>
            </a:r>
          </a:p>
          <a:p>
            <a:pPr algn="just">
              <a:lnSpc>
                <a:spcPct val="150000"/>
              </a:lnSpc>
              <a:buClr>
                <a:srgbClr val="00B050"/>
              </a:buClr>
            </a:pPr>
            <a:endParaRPr lang="es-AR" sz="2200" dirty="0">
              <a:solidFill>
                <a:srgbClr val="00B050"/>
              </a:solidFill>
              <a:effectLst>
                <a:glow rad="63500">
                  <a:schemeClr val="accent1">
                    <a:satMod val="175000"/>
                    <a:alpha val="40000"/>
                  </a:schemeClr>
                </a:glow>
              </a:effectLst>
              <a:latin typeface="Footlight MT Light"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348880"/>
            <a:ext cx="8458200" cy="1222375"/>
          </a:xfrm>
        </p:spPr>
        <p:txBody>
          <a:bodyPr>
            <a:normAutofit/>
          </a:bodyPr>
          <a:lstStyle/>
          <a:p>
            <a:pPr algn="ctr"/>
            <a:r>
              <a:rPr lang="es-ES_tradnl" sz="44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Karate" pitchFamily="34" charset="0"/>
              </a:rPr>
              <a:t>EL EQUIPO ARBITRAL</a:t>
            </a:r>
            <a:endParaRPr lang="es-AR" sz="4400"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Karate"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Marcador de contenido"/>
          <p:cNvSpPr txBox="1">
            <a:spLocks/>
          </p:cNvSpPr>
          <p:nvPr/>
        </p:nvSpPr>
        <p:spPr>
          <a:xfrm>
            <a:off x="323528" y="188640"/>
            <a:ext cx="8686800" cy="2376264"/>
          </a:xfrm>
          <a:prstGeom prst="rect">
            <a:avLst/>
          </a:prstGeom>
        </p:spPr>
        <p:txBody>
          <a:bodyPr>
            <a:normAutofit/>
          </a:bodyPr>
          <a:lstStyle/>
          <a:p>
            <a:pPr marL="0" marR="0" lvl="0" indent="0" algn="just" defTabSz="914400" rtl="0" eaLnBrk="1" fontAlgn="auto" latinLnBrk="0" hangingPunct="1">
              <a:lnSpc>
                <a:spcPct val="150000"/>
              </a:lnSpc>
              <a:spcBef>
                <a:spcPct val="20000"/>
              </a:spcBef>
              <a:spcAft>
                <a:spcPts val="0"/>
              </a:spcAft>
              <a:buClr>
                <a:schemeClr val="accent1"/>
              </a:buClr>
              <a:buSzPct val="70000"/>
              <a:buFont typeface="Wingdings 2"/>
              <a:buNone/>
              <a:tabLst/>
              <a:defRPr/>
            </a:pPr>
            <a:r>
              <a:rPr kumimoji="0" lang="es-AR" sz="2400" b="1" i="0" u="none" strike="noStrike" kern="1200" cap="none" spc="0" normalizeH="0" baseline="0" noProof="0" dirty="0" smtClean="0">
                <a:ln>
                  <a:noFill/>
                </a:ln>
                <a:solidFill>
                  <a:srgbClr val="0070C0"/>
                </a:solidFill>
                <a:effectLst>
                  <a:glow rad="63500">
                    <a:srgbClr val="00B0F0">
                      <a:alpha val="40000"/>
                    </a:srgbClr>
                  </a:glow>
                </a:effectLst>
                <a:uLnTx/>
                <a:uFillTx/>
                <a:latin typeface="Footlight MT Light" pitchFamily="18" charset="0"/>
                <a:ea typeface="+mn-ea"/>
                <a:cs typeface="+mn-cs"/>
              </a:rPr>
              <a:t>Los Jueces son un árbitro principal y uno o dos árbitros auxiliares, que serán asistidos por los oficiales de mesa: un anotador, un cronometrador, un operador de reloj de lanzamiento y, en su caso, un comisionado.</a:t>
            </a:r>
            <a:endParaRPr kumimoji="0" lang="es-AR" sz="2400" b="1" i="0" u="none" strike="noStrike" kern="1200" cap="none" spc="0" normalizeH="0" baseline="0" noProof="0" dirty="0">
              <a:ln>
                <a:noFill/>
              </a:ln>
              <a:solidFill>
                <a:srgbClr val="0070C0"/>
              </a:solidFill>
              <a:effectLst>
                <a:glow rad="63500">
                  <a:srgbClr val="00B0F0">
                    <a:alpha val="40000"/>
                  </a:srgbClr>
                </a:glow>
              </a:effectLst>
              <a:uLnTx/>
              <a:uFillTx/>
              <a:latin typeface="Footlight MT Light" pitchFamily="18" charset="0"/>
              <a:ea typeface="+mn-ea"/>
              <a:cs typeface="+mn-cs"/>
            </a:endParaRPr>
          </a:p>
        </p:txBody>
      </p:sp>
      <p:pic>
        <p:nvPicPr>
          <p:cNvPr id="3" name="2 Imagen" descr="LUGARES OFICIALES 01.jpg"/>
          <p:cNvPicPr>
            <a:picLocks noChangeAspect="1"/>
          </p:cNvPicPr>
          <p:nvPr/>
        </p:nvPicPr>
        <p:blipFill>
          <a:blip r:embed="rId2" cstate="print"/>
          <a:stretch>
            <a:fillRect/>
          </a:stretch>
        </p:blipFill>
        <p:spPr>
          <a:xfrm>
            <a:off x="2051720" y="2564904"/>
            <a:ext cx="5616624" cy="393048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80475" y="2636911"/>
            <a:ext cx="8686800" cy="1494999"/>
          </a:xfrm>
        </p:spPr>
        <p:txBody>
          <a:bodyPr>
            <a:normAutofit/>
          </a:bodyPr>
          <a:lstStyle/>
          <a:p>
            <a:pPr algn="ctr"/>
            <a:r>
              <a:rPr lang="es-ES_tradnl" sz="4400"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Karate" pitchFamily="34" charset="0"/>
              </a:rPr>
              <a:t>EL PRE - PARTIDO</a:t>
            </a:r>
            <a:endParaRPr lang="es-AR" sz="4400"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Karate"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195736" y="188640"/>
            <a:ext cx="4608512" cy="584775"/>
          </a:xfrm>
          <a:prstGeom prst="rect">
            <a:avLst/>
          </a:prstGeom>
          <a:noFill/>
        </p:spPr>
        <p:txBody>
          <a:bodyPr wrap="square" rtlCol="0">
            <a:spAutoFit/>
          </a:bodyPr>
          <a:lstStyle/>
          <a:p>
            <a:pPr algn="ctr"/>
            <a:r>
              <a:rPr lang="es-ES_tradnl" sz="3200" dirty="0" smtClean="0">
                <a:solidFill>
                  <a:srgbClr val="0070C0"/>
                </a:solidFill>
                <a:effectLst>
                  <a:glow rad="63500">
                    <a:srgbClr val="00B0F0">
                      <a:alpha val="40000"/>
                    </a:srgbClr>
                  </a:glow>
                </a:effectLst>
                <a:latin typeface="Footlight MT Light" pitchFamily="18" charset="0"/>
              </a:rPr>
              <a:t>ASPECTO PERSONAL</a:t>
            </a:r>
            <a:endParaRPr lang="es-AR" sz="3200" dirty="0">
              <a:solidFill>
                <a:srgbClr val="0070C0"/>
              </a:solidFill>
              <a:effectLst>
                <a:glow rad="63500">
                  <a:srgbClr val="00B0F0">
                    <a:alpha val="40000"/>
                  </a:srgbClr>
                </a:glow>
              </a:effectLst>
              <a:latin typeface="Footlight MT Light" pitchFamily="18" charset="0"/>
            </a:endParaRPr>
          </a:p>
        </p:txBody>
      </p:sp>
      <p:sp>
        <p:nvSpPr>
          <p:cNvPr id="4" name="3 CuadroTexto"/>
          <p:cNvSpPr txBox="1"/>
          <p:nvPr/>
        </p:nvSpPr>
        <p:spPr>
          <a:xfrm>
            <a:off x="179512" y="836712"/>
            <a:ext cx="8856984" cy="5401479"/>
          </a:xfrm>
          <a:prstGeom prst="rect">
            <a:avLst/>
          </a:prstGeom>
          <a:noFill/>
        </p:spPr>
        <p:txBody>
          <a:bodyPr wrap="square" rtlCol="0">
            <a:spAutoFit/>
          </a:bodyPr>
          <a:lstStyle/>
          <a:p>
            <a:pPr algn="just">
              <a:lnSpc>
                <a:spcPct val="150000"/>
              </a:lnSpc>
            </a:pPr>
            <a:r>
              <a:rPr lang="es-AR" sz="2300" dirty="0" smtClean="0">
                <a:solidFill>
                  <a:srgbClr val="0070C0"/>
                </a:solidFill>
                <a:effectLst>
                  <a:glow rad="63500">
                    <a:srgbClr val="00B0F0">
                      <a:alpha val="40000"/>
                    </a:srgbClr>
                  </a:glow>
                </a:effectLst>
                <a:latin typeface="Footlight MT Light" pitchFamily="18" charset="0"/>
              </a:rPr>
              <a:t>Los oficiales de mesa deben cuidar su imagen, ya que significa que existe profesionalidad en su tarea y facilita la obtención del respeto por parte de todos.</a:t>
            </a:r>
          </a:p>
          <a:p>
            <a:pPr algn="just">
              <a:lnSpc>
                <a:spcPct val="150000"/>
              </a:lnSpc>
            </a:pPr>
            <a:r>
              <a:rPr lang="es-AR" sz="2300" dirty="0" smtClean="0">
                <a:solidFill>
                  <a:srgbClr val="0070C0"/>
                </a:solidFill>
                <a:effectLst>
                  <a:glow rad="63500">
                    <a:srgbClr val="00B0F0">
                      <a:alpha val="40000"/>
                    </a:srgbClr>
                  </a:glow>
                </a:effectLst>
                <a:latin typeface="Footlight MT Light" pitchFamily="18" charset="0"/>
              </a:rPr>
              <a:t>Los oficiales de mesa, al igual que los árbitros, son los representantes del Juego dentro de los estadios de juego. </a:t>
            </a:r>
          </a:p>
          <a:p>
            <a:pPr algn="just">
              <a:lnSpc>
                <a:spcPct val="150000"/>
              </a:lnSpc>
            </a:pPr>
            <a:r>
              <a:rPr lang="es-AR" sz="2300" dirty="0" smtClean="0">
                <a:solidFill>
                  <a:srgbClr val="0070C0"/>
                </a:solidFill>
                <a:effectLst>
                  <a:glow rad="63500">
                    <a:srgbClr val="00B0F0">
                      <a:alpha val="40000"/>
                    </a:srgbClr>
                  </a:glow>
                </a:effectLst>
                <a:latin typeface="Footlight MT Light" pitchFamily="18" charset="0"/>
              </a:rPr>
              <a:t>Las palabras, forma de vestir y el comportamiento serán seguidos con suma atención por parte de todos los participantes. Por este motivo, siempre hay que insistir en la necesidad de dar buena imagen. </a:t>
            </a:r>
          </a:p>
          <a:p>
            <a:pPr algn="just">
              <a:lnSpc>
                <a:spcPct val="150000"/>
              </a:lnSpc>
            </a:pPr>
            <a:r>
              <a:rPr lang="es-ES_tradnl" sz="2300" u="sng" dirty="0" smtClean="0">
                <a:solidFill>
                  <a:srgbClr val="0070C0"/>
                </a:solidFill>
                <a:effectLst>
                  <a:glow rad="63500">
                    <a:srgbClr val="00B0F0">
                      <a:alpha val="40000"/>
                    </a:srgbClr>
                  </a:glow>
                </a:effectLst>
                <a:latin typeface="Footlight MT Light" pitchFamily="18" charset="0"/>
              </a:rPr>
              <a:t>Estará </a:t>
            </a:r>
            <a:r>
              <a:rPr lang="es-ES_tradnl" sz="2300" u="sng" dirty="0" smtClean="0">
                <a:solidFill>
                  <a:srgbClr val="FF0000"/>
                </a:solidFill>
                <a:effectLst>
                  <a:glow rad="63500">
                    <a:srgbClr val="00B0F0">
                      <a:alpha val="40000"/>
                    </a:srgbClr>
                  </a:glow>
                </a:effectLst>
                <a:latin typeface="Footlight MT Light" pitchFamily="18" charset="0"/>
              </a:rPr>
              <a:t>PROHIBIDO</a:t>
            </a:r>
            <a:r>
              <a:rPr lang="es-ES_tradnl" sz="2300" u="sng" dirty="0" smtClean="0">
                <a:solidFill>
                  <a:srgbClr val="0070C0"/>
                </a:solidFill>
                <a:effectLst>
                  <a:glow rad="63500">
                    <a:srgbClr val="00B0F0">
                      <a:alpha val="40000"/>
                    </a:srgbClr>
                  </a:glow>
                </a:effectLst>
                <a:latin typeface="Footlight MT Light" pitchFamily="18" charset="0"/>
              </a:rPr>
              <a:t> asistir a la mesa de control con pantalones cortos, musculosas, minifaldas, ojotas, etc.</a:t>
            </a:r>
            <a:endParaRPr lang="es-AR" sz="2300" u="sng" dirty="0">
              <a:solidFill>
                <a:srgbClr val="0070C0"/>
              </a:solidFill>
              <a:effectLst>
                <a:glow rad="63500">
                  <a:srgbClr val="00B0F0">
                    <a:alpha val="40000"/>
                  </a:srgbClr>
                </a:glow>
              </a:effectLst>
              <a:latin typeface="Footlight MT Ligh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332656"/>
            <a:ext cx="7344816" cy="584775"/>
          </a:xfrm>
          <a:prstGeom prst="rect">
            <a:avLst/>
          </a:prstGeom>
          <a:noFill/>
        </p:spPr>
        <p:txBody>
          <a:bodyPr wrap="square" rtlCol="0">
            <a:spAutoFit/>
          </a:bodyPr>
          <a:lstStyle/>
          <a:p>
            <a:pPr algn="ctr"/>
            <a:r>
              <a:rPr lang="es-ES_tradnl" sz="3200" b="1" dirty="0" smtClean="0">
                <a:solidFill>
                  <a:schemeClr val="accent1">
                    <a:lumMod val="50000"/>
                  </a:schemeClr>
                </a:solidFill>
                <a:effectLst>
                  <a:glow rad="63500">
                    <a:schemeClr val="accent1">
                      <a:satMod val="175000"/>
                      <a:alpha val="40000"/>
                    </a:schemeClr>
                  </a:glow>
                </a:effectLst>
                <a:latin typeface="Footlight MT Light" pitchFamily="18" charset="0"/>
              </a:rPr>
              <a:t>LLEGADA AL ESTADIO DE JUEGO</a:t>
            </a:r>
            <a:endParaRPr lang="es-AR" sz="3200" b="1" dirty="0">
              <a:solidFill>
                <a:schemeClr val="accent1">
                  <a:lumMod val="50000"/>
                </a:schemeClr>
              </a:solidFill>
              <a:effectLst>
                <a:glow rad="63500">
                  <a:schemeClr val="accent1">
                    <a:satMod val="175000"/>
                    <a:alpha val="40000"/>
                  </a:schemeClr>
                </a:glow>
              </a:effectLst>
              <a:latin typeface="Footlight MT Light" pitchFamily="18" charset="0"/>
            </a:endParaRPr>
          </a:p>
        </p:txBody>
      </p:sp>
      <p:sp>
        <p:nvSpPr>
          <p:cNvPr id="3" name="2 CuadroTexto"/>
          <p:cNvSpPr txBox="1"/>
          <p:nvPr/>
        </p:nvSpPr>
        <p:spPr>
          <a:xfrm>
            <a:off x="323528" y="1628800"/>
            <a:ext cx="8424936" cy="2308324"/>
          </a:xfrm>
          <a:prstGeom prst="rect">
            <a:avLst/>
          </a:prstGeom>
          <a:noFill/>
        </p:spPr>
        <p:txBody>
          <a:bodyPr wrap="square" rtlCol="0">
            <a:spAutoFit/>
          </a:bodyPr>
          <a:lstStyle/>
          <a:p>
            <a:pPr algn="just">
              <a:lnSpc>
                <a:spcPct val="150000"/>
              </a:lnSpc>
            </a:pPr>
            <a:r>
              <a:rPr lang="es-AR" sz="2400" dirty="0" smtClean="0">
                <a:solidFill>
                  <a:srgbClr val="0070C0"/>
                </a:solidFill>
                <a:effectLst>
                  <a:glow rad="63500">
                    <a:srgbClr val="00B050">
                      <a:alpha val="40000"/>
                    </a:srgbClr>
                  </a:glow>
                </a:effectLst>
                <a:latin typeface="Footlight MT Light" pitchFamily="18" charset="0"/>
              </a:rPr>
              <a:t>La puntualidad es un aspecto imprescindible para la buena labor del equipo arbitral. Es conveniente que la llegada a las instalaciones sea a la misma hora, siendo en el ambiente local aproximadamente 30 minutos antes del comienzo del encuentro.</a:t>
            </a:r>
            <a:endParaRPr lang="es-AR" sz="2400" dirty="0">
              <a:solidFill>
                <a:srgbClr val="0070C0"/>
              </a:solidFill>
              <a:effectLst>
                <a:glow rad="63500">
                  <a:srgbClr val="00B050">
                    <a:alpha val="40000"/>
                  </a:srgbClr>
                </a:glow>
              </a:effectLst>
              <a:latin typeface="Footlight MT Light"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19672" y="260648"/>
            <a:ext cx="6192688" cy="584775"/>
          </a:xfrm>
          <a:prstGeom prst="rect">
            <a:avLst/>
          </a:prstGeom>
          <a:noFill/>
        </p:spPr>
        <p:txBody>
          <a:bodyPr wrap="square" rtlCol="0">
            <a:spAutoFit/>
          </a:bodyPr>
          <a:lstStyle/>
          <a:p>
            <a:pPr algn="ctr"/>
            <a:r>
              <a:rPr lang="es-ES_tradnl" sz="3200" dirty="0" smtClean="0">
                <a:ln>
                  <a:solidFill>
                    <a:schemeClr val="accent1">
                      <a:lumMod val="75000"/>
                    </a:schemeClr>
                  </a:solidFill>
                </a:ln>
                <a:solidFill>
                  <a:schemeClr val="accent1">
                    <a:lumMod val="50000"/>
                  </a:schemeClr>
                </a:solidFill>
                <a:effectLst/>
                <a:latin typeface="Footlight MT Light" pitchFamily="18" charset="0"/>
              </a:rPr>
              <a:t>DEBERES EN EL PRE-PARTIDO</a:t>
            </a:r>
            <a:endParaRPr lang="es-AR" sz="3200" dirty="0">
              <a:ln>
                <a:solidFill>
                  <a:schemeClr val="accent1">
                    <a:lumMod val="75000"/>
                  </a:schemeClr>
                </a:solidFill>
              </a:ln>
              <a:solidFill>
                <a:schemeClr val="accent1">
                  <a:lumMod val="50000"/>
                </a:schemeClr>
              </a:solidFill>
              <a:effectLst/>
              <a:latin typeface="Footlight MT Light" pitchFamily="18" charset="0"/>
            </a:endParaRPr>
          </a:p>
        </p:txBody>
      </p:sp>
      <p:sp>
        <p:nvSpPr>
          <p:cNvPr id="3" name="2 CuadroTexto"/>
          <p:cNvSpPr txBox="1"/>
          <p:nvPr/>
        </p:nvSpPr>
        <p:spPr>
          <a:xfrm>
            <a:off x="179512" y="980728"/>
            <a:ext cx="8712968" cy="5372112"/>
          </a:xfrm>
          <a:prstGeom prst="rect">
            <a:avLst/>
          </a:prstGeom>
          <a:noFill/>
        </p:spPr>
        <p:txBody>
          <a:bodyPr wrap="square" rtlCol="0">
            <a:spAutoFit/>
          </a:bodyPr>
          <a:lstStyle/>
          <a:p>
            <a:pPr algn="just">
              <a:lnSpc>
                <a:spcPct val="150000"/>
              </a:lnSpc>
              <a:buFont typeface="Arial" pitchFamily="34" charset="0"/>
              <a:buChar char="•"/>
            </a:pPr>
            <a:r>
              <a:rPr lang="es-AR" sz="2100" dirty="0" smtClean="0">
                <a:solidFill>
                  <a:srgbClr val="0070C0"/>
                </a:solidFill>
                <a:effectLst>
                  <a:glow rad="63500">
                    <a:srgbClr val="00B050">
                      <a:alpha val="40000"/>
                    </a:srgbClr>
                  </a:glow>
                </a:effectLst>
                <a:latin typeface="Footlight MT Light" pitchFamily="18" charset="0"/>
              </a:rPr>
              <a:t> Como colaboradores del juego, si el equipo no ha dado las licencias 20 minutos antes de la hora de comienzo del partido, se las pediremos. </a:t>
            </a:r>
          </a:p>
          <a:p>
            <a:pPr algn="just">
              <a:lnSpc>
                <a:spcPct val="150000"/>
              </a:lnSpc>
            </a:pPr>
            <a:r>
              <a:rPr lang="es-AR" sz="2100" dirty="0">
                <a:solidFill>
                  <a:srgbClr val="0070C0"/>
                </a:solidFill>
                <a:effectLst>
                  <a:glow rad="63500">
                    <a:srgbClr val="00B050">
                      <a:alpha val="40000"/>
                    </a:srgbClr>
                  </a:glow>
                </a:effectLst>
                <a:latin typeface="Footlight MT Light" pitchFamily="18" charset="0"/>
              </a:rPr>
              <a:t> </a:t>
            </a:r>
            <a:r>
              <a:rPr lang="es-AR" sz="2100" dirty="0" smtClean="0">
                <a:solidFill>
                  <a:srgbClr val="0070C0"/>
                </a:solidFill>
                <a:effectLst>
                  <a:glow rad="63500">
                    <a:srgbClr val="00B050">
                      <a:alpha val="40000"/>
                    </a:srgbClr>
                  </a:glow>
                </a:effectLst>
                <a:latin typeface="Footlight MT Light" pitchFamily="18" charset="0"/>
              </a:rPr>
              <a:t>    Revisión de las licencias y trípticos para preparar la inscripción en el acta.</a:t>
            </a:r>
          </a:p>
          <a:p>
            <a:pPr algn="just">
              <a:lnSpc>
                <a:spcPct val="150000"/>
              </a:lnSpc>
            </a:pPr>
            <a:r>
              <a:rPr lang="es-AR" sz="2100" dirty="0">
                <a:solidFill>
                  <a:srgbClr val="0070C0"/>
                </a:solidFill>
                <a:effectLst>
                  <a:glow rad="63500">
                    <a:srgbClr val="00B050">
                      <a:alpha val="40000"/>
                    </a:srgbClr>
                  </a:glow>
                </a:effectLst>
                <a:latin typeface="Footlight MT Light" pitchFamily="18" charset="0"/>
              </a:rPr>
              <a:t> </a:t>
            </a:r>
            <a:r>
              <a:rPr lang="es-AR" sz="2100" dirty="0" smtClean="0">
                <a:solidFill>
                  <a:srgbClr val="0070C0"/>
                </a:solidFill>
                <a:effectLst>
                  <a:glow rad="63500">
                    <a:srgbClr val="00B050">
                      <a:alpha val="40000"/>
                    </a:srgbClr>
                  </a:glow>
                </a:effectLst>
                <a:latin typeface="Footlight MT Light" pitchFamily="18" charset="0"/>
              </a:rPr>
              <a:t>    Notificar al árbitro principal o al comisario los posibles problemas o incidencias con las licencias de los equipos.</a:t>
            </a:r>
          </a:p>
          <a:p>
            <a:pPr algn="just">
              <a:lnSpc>
                <a:spcPct val="150000"/>
              </a:lnSpc>
            </a:pPr>
            <a:r>
              <a:rPr lang="es-AR" sz="2100" dirty="0">
                <a:solidFill>
                  <a:srgbClr val="0070C0"/>
                </a:solidFill>
                <a:effectLst>
                  <a:glow rad="63500">
                    <a:srgbClr val="00B050">
                      <a:alpha val="40000"/>
                    </a:srgbClr>
                  </a:glow>
                </a:effectLst>
                <a:latin typeface="Footlight MT Light" pitchFamily="18" charset="0"/>
              </a:rPr>
              <a:t> </a:t>
            </a:r>
            <a:r>
              <a:rPr lang="es-AR" sz="2100" dirty="0" smtClean="0">
                <a:solidFill>
                  <a:srgbClr val="0070C0"/>
                </a:solidFill>
                <a:effectLst>
                  <a:glow rad="63500">
                    <a:srgbClr val="00B050">
                      <a:alpha val="40000"/>
                    </a:srgbClr>
                  </a:glow>
                </a:effectLst>
                <a:latin typeface="Footlight MT Light" pitchFamily="18" charset="0"/>
              </a:rPr>
              <a:t>    Controlar todos los miembros del banquillo. Entrenadores, jugadores, acompañantes.</a:t>
            </a:r>
          </a:p>
          <a:p>
            <a:pPr algn="just">
              <a:lnSpc>
                <a:spcPct val="150000"/>
              </a:lnSpc>
              <a:buFont typeface="Arial" pitchFamily="34" charset="0"/>
              <a:buChar char="•"/>
            </a:pPr>
            <a:r>
              <a:rPr lang="es-ES_tradnl" sz="2100" dirty="0">
                <a:solidFill>
                  <a:srgbClr val="0070C0"/>
                </a:solidFill>
                <a:effectLst>
                  <a:glow rad="63500">
                    <a:srgbClr val="00B050">
                      <a:alpha val="40000"/>
                    </a:srgbClr>
                  </a:glow>
                </a:effectLst>
                <a:latin typeface="Footlight MT Light" pitchFamily="18" charset="0"/>
              </a:rPr>
              <a:t> </a:t>
            </a:r>
            <a:r>
              <a:rPr lang="es-AR" sz="2100" dirty="0" smtClean="0">
                <a:solidFill>
                  <a:srgbClr val="0070C0"/>
                </a:solidFill>
                <a:effectLst>
                  <a:glow rad="63500">
                    <a:srgbClr val="00B050">
                      <a:alpha val="40000"/>
                    </a:srgbClr>
                  </a:glow>
                </a:effectLst>
                <a:latin typeface="Footlight MT Light" pitchFamily="18" charset="0"/>
              </a:rPr>
              <a:t>Identificación del delegado de campo.</a:t>
            </a:r>
          </a:p>
          <a:p>
            <a:pPr algn="just">
              <a:lnSpc>
                <a:spcPct val="150000"/>
              </a:lnSpc>
              <a:buFont typeface="Arial" pitchFamily="34" charset="0"/>
              <a:buChar char="•"/>
            </a:pPr>
            <a:r>
              <a:rPr lang="es-ES_tradnl" sz="2100" dirty="0">
                <a:solidFill>
                  <a:srgbClr val="0070C0"/>
                </a:solidFill>
                <a:effectLst>
                  <a:glow rad="63500">
                    <a:srgbClr val="00B050">
                      <a:alpha val="40000"/>
                    </a:srgbClr>
                  </a:glow>
                </a:effectLst>
                <a:latin typeface="Footlight MT Light" pitchFamily="18" charset="0"/>
              </a:rPr>
              <a:t> </a:t>
            </a:r>
            <a:r>
              <a:rPr lang="es-AR" sz="2100" dirty="0" smtClean="0">
                <a:solidFill>
                  <a:srgbClr val="0070C0"/>
                </a:solidFill>
                <a:effectLst>
                  <a:glow rad="63500">
                    <a:srgbClr val="00B050">
                      <a:alpha val="40000"/>
                    </a:srgbClr>
                  </a:glow>
                </a:effectLst>
                <a:latin typeface="Footlight MT Light" pitchFamily="18" charset="0"/>
              </a:rPr>
              <a:t>Firma de los componentes de los equipos en el caso de ausencia de alguna licencia.</a:t>
            </a:r>
          </a:p>
          <a:p>
            <a:pPr algn="just">
              <a:lnSpc>
                <a:spcPct val="150000"/>
              </a:lnSpc>
              <a:buFont typeface="Arial" pitchFamily="34" charset="0"/>
              <a:buChar char="•"/>
            </a:pPr>
            <a:r>
              <a:rPr lang="es-ES_tradnl" sz="2100" dirty="0">
                <a:solidFill>
                  <a:srgbClr val="0070C0"/>
                </a:solidFill>
                <a:effectLst>
                  <a:glow rad="63500">
                    <a:srgbClr val="00B050">
                      <a:alpha val="40000"/>
                    </a:srgbClr>
                  </a:glow>
                </a:effectLst>
                <a:latin typeface="Footlight MT Light" pitchFamily="18" charset="0"/>
              </a:rPr>
              <a:t> </a:t>
            </a:r>
            <a:r>
              <a:rPr lang="es-AR" sz="2100" dirty="0" smtClean="0">
                <a:solidFill>
                  <a:srgbClr val="0070C0"/>
                </a:solidFill>
                <a:effectLst>
                  <a:glow rad="63500">
                    <a:srgbClr val="00B050">
                      <a:alpha val="40000"/>
                    </a:srgbClr>
                  </a:glow>
                </a:effectLst>
                <a:latin typeface="Footlight MT Light" pitchFamily="18" charset="0"/>
              </a:rPr>
              <a:t>Control de las alineaciones iniciales.</a:t>
            </a:r>
            <a:endParaRPr lang="es-AR" sz="2100" dirty="0">
              <a:solidFill>
                <a:srgbClr val="0070C0"/>
              </a:solidFill>
              <a:effectLst>
                <a:glow rad="63500">
                  <a:srgbClr val="00B050">
                    <a:alpha val="40000"/>
                  </a:srgbClr>
                </a:glow>
              </a:effectLst>
              <a:latin typeface="Footlight MT Light"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163860"/>
            <a:ext cx="8568952" cy="6694140"/>
          </a:xfrm>
          <a:prstGeom prst="rect">
            <a:avLst/>
          </a:prstGeom>
          <a:noFill/>
        </p:spPr>
        <p:txBody>
          <a:bodyPr wrap="square" rtlCol="0">
            <a:spAutoFit/>
          </a:bodyPr>
          <a:lstStyle/>
          <a:p>
            <a:pPr algn="just">
              <a:lnSpc>
                <a:spcPct val="150000"/>
              </a:lnSpc>
              <a:buFont typeface="Arial" pitchFamily="34" charset="0"/>
              <a:buChar char="•"/>
            </a:pPr>
            <a:r>
              <a:rPr lang="es-ES_tradnl" sz="2200" dirty="0" smtClean="0">
                <a:solidFill>
                  <a:srgbClr val="0070C0"/>
                </a:solidFill>
                <a:effectLst>
                  <a:glow rad="63500">
                    <a:srgbClr val="00B0F0">
                      <a:alpha val="40000"/>
                    </a:srgbClr>
                  </a:glow>
                </a:effectLst>
                <a:latin typeface="Footlight MT Light" pitchFamily="18" charset="0"/>
              </a:rPr>
              <a:t> </a:t>
            </a:r>
            <a:r>
              <a:rPr lang="es-AR" sz="2200" dirty="0" smtClean="0">
                <a:solidFill>
                  <a:srgbClr val="0070C0"/>
                </a:solidFill>
                <a:effectLst>
                  <a:glow rad="63500">
                    <a:srgbClr val="00B0F0">
                      <a:alpha val="40000"/>
                    </a:srgbClr>
                  </a:glow>
                </a:effectLst>
                <a:latin typeface="Footlight MT Light" pitchFamily="18" charset="0"/>
              </a:rPr>
              <a:t>Comprobación del correcto funcionamiento de los aparatos:</a:t>
            </a:r>
          </a:p>
          <a:p>
            <a:pPr marL="457200" indent="-4763" algn="just">
              <a:lnSpc>
                <a:spcPct val="150000"/>
              </a:lnSpc>
              <a:buFont typeface="+mj-lt"/>
              <a:buAutoNum type="arabicPeriod"/>
            </a:pPr>
            <a:r>
              <a:rPr lang="es-ES_tradnl" sz="2200" dirty="0" smtClean="0">
                <a:solidFill>
                  <a:srgbClr val="0070C0"/>
                </a:solidFill>
                <a:effectLst>
                  <a:glow rad="63500">
                    <a:srgbClr val="00B0F0">
                      <a:alpha val="40000"/>
                    </a:srgbClr>
                  </a:glow>
                </a:effectLst>
                <a:latin typeface="Footlight MT Light" pitchFamily="18" charset="0"/>
              </a:rPr>
              <a:t> </a:t>
            </a:r>
            <a:r>
              <a:rPr lang="es-AR" sz="2200" dirty="0" smtClean="0">
                <a:solidFill>
                  <a:srgbClr val="0070C0"/>
                </a:solidFill>
                <a:effectLst>
                  <a:glow rad="63500">
                    <a:srgbClr val="00B0F0">
                      <a:alpha val="40000"/>
                    </a:srgbClr>
                  </a:glow>
                </a:effectLst>
                <a:latin typeface="Footlight MT Light" pitchFamily="18" charset="0"/>
              </a:rPr>
              <a:t>Cronómetro y marcadores: indicadores de tiempo, puntos, faltas de  equipo, faltas de jugador...</a:t>
            </a:r>
          </a:p>
          <a:p>
            <a:pPr marL="457200" indent="-4763" algn="just">
              <a:lnSpc>
                <a:spcPct val="150000"/>
              </a:lnSpc>
              <a:buFont typeface="+mj-lt"/>
              <a:buAutoNum type="arabicPeriod"/>
            </a:pPr>
            <a:r>
              <a:rPr lang="es-AR" sz="2200" dirty="0" smtClean="0">
                <a:solidFill>
                  <a:srgbClr val="0070C0"/>
                </a:solidFill>
                <a:effectLst>
                  <a:glow rad="63500">
                    <a:srgbClr val="00B0F0">
                      <a:alpha val="40000"/>
                    </a:srgbClr>
                  </a:glow>
                </a:effectLst>
                <a:latin typeface="Footlight MT Light" pitchFamily="18" charset="0"/>
              </a:rPr>
              <a:t> Aparato de 24”: colocación del dispositivo, revisión de la cuenta, pruebas de recuperación desde 0 y 1”, cambios de cuenta, desconexión con respecto al cronómetro...</a:t>
            </a:r>
          </a:p>
          <a:p>
            <a:pPr marL="457200" indent="-4763" algn="just">
              <a:lnSpc>
                <a:spcPct val="150000"/>
              </a:lnSpc>
              <a:buFont typeface="+mj-lt"/>
              <a:buAutoNum type="arabicPeriod"/>
            </a:pPr>
            <a:r>
              <a:rPr lang="es-AR" sz="2200" dirty="0" smtClean="0">
                <a:solidFill>
                  <a:srgbClr val="0070C0"/>
                </a:solidFill>
                <a:effectLst>
                  <a:glow rad="63500">
                    <a:srgbClr val="00B0F0">
                      <a:alpha val="40000"/>
                    </a:srgbClr>
                  </a:glow>
                </a:effectLst>
                <a:latin typeface="Footlight MT Light" pitchFamily="18" charset="0"/>
              </a:rPr>
              <a:t> Señales acústicas</a:t>
            </a:r>
          </a:p>
          <a:p>
            <a:pPr marL="4763" indent="-4763" algn="just">
              <a:lnSpc>
                <a:spcPct val="150000"/>
              </a:lnSpc>
              <a:buFont typeface="Arial" pitchFamily="34" charset="0"/>
              <a:buChar char="•"/>
            </a:pPr>
            <a:r>
              <a:rPr lang="es-ES_tradnl" sz="2200" dirty="0">
                <a:solidFill>
                  <a:srgbClr val="0070C0"/>
                </a:solidFill>
                <a:effectLst>
                  <a:glow rad="63500">
                    <a:srgbClr val="00B0F0">
                      <a:alpha val="40000"/>
                    </a:srgbClr>
                  </a:glow>
                </a:effectLst>
                <a:latin typeface="Footlight MT Light" pitchFamily="18" charset="0"/>
              </a:rPr>
              <a:t> </a:t>
            </a:r>
            <a:r>
              <a:rPr lang="es-AR" sz="2200" dirty="0" smtClean="0">
                <a:solidFill>
                  <a:srgbClr val="0070C0"/>
                </a:solidFill>
                <a:effectLst>
                  <a:glow rad="63500">
                    <a:srgbClr val="00B0F0">
                      <a:alpha val="40000"/>
                    </a:srgbClr>
                  </a:glow>
                </a:effectLst>
                <a:latin typeface="Footlight MT Light" pitchFamily="18" charset="0"/>
              </a:rPr>
              <a:t>Verificación del resto de equipamiento: tablillas de faltas de jugador, señales de faltas de equipo, marcadores… indicando al árbitro principal dichas anomalías para buscar solución a través del delegado de campo.</a:t>
            </a:r>
          </a:p>
          <a:p>
            <a:pPr marL="4763" indent="-4763" algn="just">
              <a:lnSpc>
                <a:spcPct val="150000"/>
              </a:lnSpc>
              <a:buFont typeface="Arial" pitchFamily="34" charset="0"/>
              <a:buChar char="•"/>
            </a:pPr>
            <a:r>
              <a:rPr lang="es-AR" sz="2200" dirty="0">
                <a:solidFill>
                  <a:srgbClr val="0070C0"/>
                </a:solidFill>
                <a:effectLst>
                  <a:glow rad="63500">
                    <a:srgbClr val="00B0F0">
                      <a:alpha val="40000"/>
                    </a:srgbClr>
                  </a:glow>
                </a:effectLst>
                <a:latin typeface="Footlight MT Light" pitchFamily="18" charset="0"/>
              </a:rPr>
              <a:t> </a:t>
            </a:r>
            <a:r>
              <a:rPr lang="es-AR" sz="2200" dirty="0" smtClean="0">
                <a:solidFill>
                  <a:srgbClr val="0070C0"/>
                </a:solidFill>
                <a:effectLst>
                  <a:glow rad="63500">
                    <a:srgbClr val="00B0F0">
                      <a:alpha val="40000"/>
                    </a:srgbClr>
                  </a:glow>
                </a:effectLst>
                <a:latin typeface="Footlight MT Light" pitchFamily="18" charset="0"/>
              </a:rPr>
              <a:t>El cronómetro debe ponerse en marcha 20 minutos antes del inicio del partido, aunque hay que avisar a los árbitros si aún no se encuentran en el terreno de juego.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404664"/>
            <a:ext cx="8640960" cy="5078313"/>
          </a:xfrm>
          <a:prstGeom prst="rect">
            <a:avLst/>
          </a:prstGeom>
          <a:noFill/>
        </p:spPr>
        <p:txBody>
          <a:bodyPr wrap="square" rtlCol="0">
            <a:spAutoFit/>
          </a:bodyPr>
          <a:lstStyle/>
          <a:p>
            <a:pPr algn="just">
              <a:lnSpc>
                <a:spcPct val="150000"/>
              </a:lnSpc>
              <a:buFont typeface="Arial" pitchFamily="34" charset="0"/>
              <a:buChar char="•"/>
            </a:pPr>
            <a:r>
              <a:rPr lang="es-ES_tradnl" dirty="0" smtClean="0">
                <a:solidFill>
                  <a:srgbClr val="0070C0"/>
                </a:solidFill>
                <a:latin typeface="Footlight MT Light" pitchFamily="18" charset="0"/>
              </a:rPr>
              <a:t> </a:t>
            </a:r>
            <a:r>
              <a:rPr lang="es-AR" sz="2400" dirty="0" smtClean="0">
                <a:solidFill>
                  <a:srgbClr val="0070C0"/>
                </a:solidFill>
                <a:effectLst>
                  <a:glow rad="63500">
                    <a:srgbClr val="00B0F0">
                      <a:alpha val="40000"/>
                    </a:srgbClr>
                  </a:glow>
                </a:effectLst>
                <a:latin typeface="Footlight MT Light" pitchFamily="18" charset="0"/>
              </a:rPr>
              <a:t>Guardar la pelota de juego.</a:t>
            </a:r>
          </a:p>
          <a:p>
            <a:pPr algn="just">
              <a:lnSpc>
                <a:spcPct val="150000"/>
              </a:lnSpc>
              <a:buFont typeface="Arial" pitchFamily="34" charset="0"/>
              <a:buChar char="•"/>
            </a:pPr>
            <a:r>
              <a:rPr lang="es-AR" sz="2400" dirty="0">
                <a:solidFill>
                  <a:srgbClr val="0070C0"/>
                </a:solidFill>
                <a:effectLst>
                  <a:glow rad="63500">
                    <a:srgbClr val="00B0F0">
                      <a:alpha val="40000"/>
                    </a:srgbClr>
                  </a:glow>
                </a:effectLst>
                <a:latin typeface="Footlight MT Light" pitchFamily="18" charset="0"/>
              </a:rPr>
              <a:t> </a:t>
            </a:r>
            <a:r>
              <a:rPr lang="es-AR" sz="2400" dirty="0" smtClean="0">
                <a:solidFill>
                  <a:srgbClr val="0070C0"/>
                </a:solidFill>
                <a:effectLst>
                  <a:glow rad="63500">
                    <a:srgbClr val="00B0F0">
                      <a:alpha val="40000"/>
                    </a:srgbClr>
                  </a:glow>
                </a:effectLst>
                <a:latin typeface="Footlight MT Light" pitchFamily="18" charset="0"/>
              </a:rPr>
              <a:t>Se aconseja solicitar los quintetos iniciales 15 minutos antes del inicio del partido. Si el entrenador local no ha facilitado el cinco inicial al menos con 10 minutos de antelación sobre la hora de inicio, se solicitará dicha información. Posteriormente, se le requerirá al entrenador visitante.</a:t>
            </a:r>
          </a:p>
          <a:p>
            <a:pPr algn="just">
              <a:lnSpc>
                <a:spcPct val="150000"/>
              </a:lnSpc>
              <a:buFont typeface="Arial" pitchFamily="34" charset="0"/>
              <a:buChar char="•"/>
            </a:pPr>
            <a:r>
              <a:rPr lang="es-AR" sz="2400" dirty="0" smtClean="0">
                <a:solidFill>
                  <a:srgbClr val="0070C0"/>
                </a:solidFill>
                <a:effectLst>
                  <a:glow rad="63500">
                    <a:srgbClr val="00B0F0">
                      <a:alpha val="40000"/>
                    </a:srgbClr>
                  </a:glow>
                </a:effectLst>
                <a:latin typeface="Footlight MT Light" pitchFamily="18" charset="0"/>
              </a:rPr>
              <a:t> Avisar al árbitro cuando queden 3 y 1:30 minutos.</a:t>
            </a:r>
          </a:p>
          <a:p>
            <a:pPr algn="just">
              <a:lnSpc>
                <a:spcPct val="150000"/>
              </a:lnSpc>
              <a:buFont typeface="Arial" pitchFamily="34" charset="0"/>
              <a:buChar char="•"/>
            </a:pPr>
            <a:r>
              <a:rPr lang="es-AR" sz="2400" dirty="0" smtClean="0">
                <a:solidFill>
                  <a:srgbClr val="0070C0"/>
                </a:solidFill>
                <a:effectLst>
                  <a:glow rad="63500">
                    <a:srgbClr val="00B0F0">
                      <a:alpha val="40000"/>
                    </a:srgbClr>
                  </a:glow>
                </a:effectLst>
                <a:latin typeface="Footlight MT Light" pitchFamily="18" charset="0"/>
              </a:rPr>
              <a:t> Última comprobación de aparatos electrónicos durante los 3 minutos anteriores al inicio de partido.</a:t>
            </a:r>
            <a:endParaRPr lang="es-AR" sz="2400" dirty="0">
              <a:solidFill>
                <a:srgbClr val="0070C0"/>
              </a:solidFill>
              <a:effectLst>
                <a:glow rad="63500">
                  <a:srgbClr val="00B0F0">
                    <a:alpha val="40000"/>
                  </a:srgbClr>
                </a:glow>
              </a:effectLst>
              <a:latin typeface="Footlight MT Ligh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88640"/>
            <a:ext cx="8229600" cy="3384376"/>
          </a:xfrm>
        </p:spPr>
        <p:txBody>
          <a:bodyPr>
            <a:normAutofit/>
          </a:bodyPr>
          <a:lstStyle/>
          <a:p>
            <a:pPr algn="ctr"/>
            <a:r>
              <a:rPr lang="es-ES_tradnl" sz="6000" b="1" dirty="0" smtClean="0">
                <a:solidFill>
                  <a:schemeClr val="tx2">
                    <a:lumMod val="10000"/>
                  </a:schemeClr>
                </a:solidFill>
                <a:effectLst>
                  <a:glow rad="101600">
                    <a:schemeClr val="accent1">
                      <a:satMod val="175000"/>
                      <a:alpha val="40000"/>
                    </a:schemeClr>
                  </a:glow>
                  <a:reflection blurRad="12700" stA="48000" endA="300" endPos="55000" dir="5400000" sy="-90000" algn="bl" rotWithShape="0"/>
                </a:effectLst>
                <a:latin typeface="Karate" pitchFamily="34" charset="0"/>
              </a:rPr>
              <a:t>el </a:t>
            </a:r>
            <a:br>
              <a:rPr lang="es-ES_tradnl" sz="6000" b="1" dirty="0" smtClean="0">
                <a:solidFill>
                  <a:schemeClr val="tx2">
                    <a:lumMod val="10000"/>
                  </a:schemeClr>
                </a:solidFill>
                <a:effectLst>
                  <a:glow rad="101600">
                    <a:schemeClr val="accent1">
                      <a:satMod val="175000"/>
                      <a:alpha val="40000"/>
                    </a:schemeClr>
                  </a:glow>
                  <a:reflection blurRad="12700" stA="48000" endA="300" endPos="55000" dir="5400000" sy="-90000" algn="bl" rotWithShape="0"/>
                </a:effectLst>
                <a:latin typeface="Karate" pitchFamily="34" charset="0"/>
              </a:rPr>
            </a:br>
            <a:r>
              <a:rPr lang="es-ES_tradnl" sz="6000" b="1" dirty="0" smtClean="0">
                <a:solidFill>
                  <a:schemeClr val="tx2">
                    <a:lumMod val="10000"/>
                  </a:schemeClr>
                </a:solidFill>
                <a:effectLst>
                  <a:glow rad="101600">
                    <a:schemeClr val="accent1">
                      <a:satMod val="175000"/>
                      <a:alpha val="40000"/>
                    </a:schemeClr>
                  </a:glow>
                  <a:reflection blurRad="12700" stA="48000" endA="300" endPos="55000" dir="5400000" sy="-90000" algn="bl" rotWithShape="0"/>
                </a:effectLst>
                <a:latin typeface="Karate" pitchFamily="34" charset="0"/>
              </a:rPr>
              <a:t>oficial</a:t>
            </a:r>
            <a:br>
              <a:rPr lang="es-ES_tradnl" sz="6000" b="1" dirty="0" smtClean="0">
                <a:solidFill>
                  <a:schemeClr val="tx2">
                    <a:lumMod val="10000"/>
                  </a:schemeClr>
                </a:solidFill>
                <a:effectLst>
                  <a:glow rad="101600">
                    <a:schemeClr val="accent1">
                      <a:satMod val="175000"/>
                      <a:alpha val="40000"/>
                    </a:schemeClr>
                  </a:glow>
                  <a:reflection blurRad="12700" stA="48000" endA="300" endPos="55000" dir="5400000" sy="-90000" algn="bl" rotWithShape="0"/>
                </a:effectLst>
                <a:latin typeface="Karate" pitchFamily="34" charset="0"/>
              </a:rPr>
            </a:br>
            <a:r>
              <a:rPr lang="es-ES_tradnl" sz="6000" b="1" dirty="0" smtClean="0">
                <a:solidFill>
                  <a:schemeClr val="tx2">
                    <a:lumMod val="10000"/>
                  </a:schemeClr>
                </a:solidFill>
                <a:effectLst>
                  <a:glow rad="101600">
                    <a:schemeClr val="accent1">
                      <a:satMod val="175000"/>
                      <a:alpha val="40000"/>
                    </a:schemeClr>
                  </a:glow>
                  <a:reflection blurRad="12700" stA="48000" endA="300" endPos="55000" dir="5400000" sy="-90000" algn="bl" rotWithShape="0"/>
                </a:effectLst>
                <a:latin typeface="Karate" pitchFamily="34" charset="0"/>
              </a:rPr>
              <a:t> de mesa</a:t>
            </a:r>
            <a:r>
              <a:rPr lang="es-ES_tradnl" dirty="0" smtClean="0">
                <a:latin typeface="Karate" pitchFamily="34" charset="0"/>
              </a:rPr>
              <a:t/>
            </a:r>
            <a:br>
              <a:rPr lang="es-ES_tradnl" dirty="0" smtClean="0">
                <a:latin typeface="Karate" pitchFamily="34" charset="0"/>
              </a:rPr>
            </a:br>
            <a:endParaRPr lang="es-AR" dirty="0">
              <a:latin typeface="Karate" pitchFamily="34" charset="0"/>
            </a:endParaRPr>
          </a:p>
        </p:txBody>
      </p:sp>
      <p:sp>
        <p:nvSpPr>
          <p:cNvPr id="3" name="2 Subtítulo"/>
          <p:cNvSpPr>
            <a:spLocks noGrp="1"/>
          </p:cNvSpPr>
          <p:nvPr>
            <p:ph type="subTitle" idx="1"/>
          </p:nvPr>
        </p:nvSpPr>
        <p:spPr>
          <a:xfrm>
            <a:off x="1403648" y="3573016"/>
            <a:ext cx="6400800" cy="1752600"/>
          </a:xfrm>
        </p:spPr>
        <p:txBody>
          <a:bodyPr>
            <a:noAutofit/>
          </a:bodyPr>
          <a:lstStyle/>
          <a:p>
            <a:pPr algn="ctr"/>
            <a:r>
              <a:rPr lang="es-ES_tradnl" sz="3600" b="1" dirty="0" smtClean="0">
                <a:solidFill>
                  <a:schemeClr val="tx2">
                    <a:lumMod val="10000"/>
                  </a:schemeClr>
                </a:solidFill>
                <a:effectLst>
                  <a:glow rad="101600">
                    <a:schemeClr val="accent1">
                      <a:satMod val="175000"/>
                      <a:alpha val="40000"/>
                    </a:schemeClr>
                  </a:glow>
                </a:effectLst>
                <a:latin typeface="Shanghai" pitchFamily="2" charset="0"/>
              </a:rPr>
              <a:t>SU PAPEL </a:t>
            </a:r>
          </a:p>
          <a:p>
            <a:pPr algn="ctr"/>
            <a:r>
              <a:rPr lang="es-ES_tradnl" sz="3600" b="1" dirty="0" smtClean="0">
                <a:solidFill>
                  <a:schemeClr val="tx2">
                    <a:lumMod val="10000"/>
                  </a:schemeClr>
                </a:solidFill>
                <a:effectLst>
                  <a:glow rad="101600">
                    <a:schemeClr val="accent1">
                      <a:satMod val="175000"/>
                      <a:alpha val="40000"/>
                    </a:schemeClr>
                  </a:glow>
                </a:effectLst>
                <a:latin typeface="Shanghai" pitchFamily="2" charset="0"/>
              </a:rPr>
              <a:t>IMPORTANTE </a:t>
            </a:r>
            <a:r>
              <a:rPr lang="es-AR" sz="3600" b="1" dirty="0" smtClean="0">
                <a:solidFill>
                  <a:schemeClr val="tx2">
                    <a:lumMod val="10000"/>
                  </a:schemeClr>
                </a:solidFill>
                <a:effectLst>
                  <a:glow rad="101600">
                    <a:schemeClr val="accent1">
                      <a:satMod val="175000"/>
                      <a:alpha val="40000"/>
                    </a:schemeClr>
                  </a:glow>
                </a:effectLst>
                <a:latin typeface="Shanghai" pitchFamily="2" charset="0"/>
              </a:rPr>
              <a:t> EN</a:t>
            </a:r>
          </a:p>
          <a:p>
            <a:pPr algn="ctr"/>
            <a:r>
              <a:rPr lang="es-ES_tradnl" sz="3600" b="1" dirty="0" smtClean="0">
                <a:solidFill>
                  <a:schemeClr val="tx2">
                    <a:lumMod val="10000"/>
                  </a:schemeClr>
                </a:solidFill>
                <a:effectLst>
                  <a:glow rad="101600">
                    <a:schemeClr val="accent1">
                      <a:satMod val="175000"/>
                      <a:alpha val="40000"/>
                    </a:schemeClr>
                  </a:glow>
                </a:effectLst>
                <a:latin typeface="Shanghai" pitchFamily="2" charset="0"/>
              </a:rPr>
              <a:t>EL JUEGO</a:t>
            </a:r>
            <a:endParaRPr lang="es-ES_tradnl" b="1" dirty="0" smtClean="0">
              <a:solidFill>
                <a:schemeClr val="tx2">
                  <a:lumMod val="10000"/>
                </a:schemeClr>
              </a:solidFill>
              <a:effectLst>
                <a:glow rad="101600">
                  <a:schemeClr val="accent1">
                    <a:satMod val="175000"/>
                    <a:alpha val="40000"/>
                  </a:schemeClr>
                </a:glow>
              </a:effectLst>
              <a:latin typeface="Shanghai"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16632"/>
            <a:ext cx="8712968" cy="6624736"/>
          </a:xfrm>
        </p:spPr>
        <p:txBody>
          <a:bodyPr>
            <a:normAutofit fontScale="92500"/>
          </a:bodyPr>
          <a:lstStyle/>
          <a:p>
            <a:pPr marL="182563" indent="-46038" algn="just">
              <a:buNone/>
            </a:pPr>
            <a:r>
              <a:rPr lang="es-ES_tradnl" sz="3200" b="1" dirty="0" smtClean="0">
                <a:solidFill>
                  <a:srgbClr val="0070C0"/>
                </a:solidFill>
                <a:effectLst>
                  <a:glow rad="63500">
                    <a:srgbClr val="00B050">
                      <a:alpha val="40000"/>
                    </a:srgbClr>
                  </a:glow>
                </a:effectLst>
                <a:latin typeface="Footlight MT Light" pitchFamily="18" charset="0"/>
              </a:rPr>
              <a:t>El oficial de mesa debe prepararse para ejercer su tarea. Por eso debe conocer:  </a:t>
            </a:r>
          </a:p>
          <a:p>
            <a:pPr marL="182563" indent="-46038" algn="just">
              <a:lnSpc>
                <a:spcPct val="150000"/>
              </a:lnSpc>
              <a:buClr>
                <a:srgbClr val="00B050"/>
              </a:buClr>
              <a:buFont typeface="Wingdings" pitchFamily="2" charset="2"/>
              <a:buChar char="v"/>
            </a:pPr>
            <a:r>
              <a:rPr lang="es-ES_tradnl" sz="3200" b="1" dirty="0" smtClean="0">
                <a:solidFill>
                  <a:srgbClr val="0070C0"/>
                </a:solidFill>
                <a:effectLst>
                  <a:glow rad="63500">
                    <a:srgbClr val="00B050">
                      <a:alpha val="40000"/>
                    </a:srgbClr>
                  </a:glow>
                </a:effectLst>
                <a:latin typeface="Footlight MT Light" pitchFamily="18" charset="0"/>
              </a:rPr>
              <a:t> Las Reglas de Juego, normas de las competiciones organizadas por la FBM.</a:t>
            </a:r>
          </a:p>
          <a:p>
            <a:pPr marL="182563" indent="-46038" algn="just">
              <a:lnSpc>
                <a:spcPct val="150000"/>
              </a:lnSpc>
              <a:buClr>
                <a:srgbClr val="00B050"/>
              </a:buClr>
              <a:buFont typeface="Wingdings" pitchFamily="2" charset="2"/>
              <a:buChar char="v"/>
            </a:pPr>
            <a:r>
              <a:rPr lang="es-ES_tradnl" b="1" dirty="0" smtClean="0">
                <a:solidFill>
                  <a:srgbClr val="0070C0"/>
                </a:solidFill>
                <a:effectLst>
                  <a:glow rad="63500">
                    <a:srgbClr val="00B050">
                      <a:alpha val="40000"/>
                    </a:srgbClr>
                  </a:glow>
                </a:effectLst>
                <a:latin typeface="Footlight MT Light" pitchFamily="18" charset="0"/>
              </a:rPr>
              <a:t> La técnica del Arbitraje (posición de los jueces en la cancha, sus movimientos, señalizaciones, etc.</a:t>
            </a:r>
          </a:p>
          <a:p>
            <a:pPr marL="182563" indent="-46038" algn="just">
              <a:lnSpc>
                <a:spcPct val="150000"/>
              </a:lnSpc>
              <a:buClr>
                <a:srgbClr val="00B050"/>
              </a:buClr>
              <a:buFont typeface="Wingdings" pitchFamily="2" charset="2"/>
              <a:buChar char="v"/>
            </a:pPr>
            <a:r>
              <a:rPr lang="es-ES_tradnl" sz="3200" b="1" dirty="0" smtClean="0">
                <a:solidFill>
                  <a:srgbClr val="0070C0"/>
                </a:solidFill>
                <a:effectLst>
                  <a:glow rad="63500">
                    <a:srgbClr val="00B050">
                      <a:alpha val="40000"/>
                    </a:srgbClr>
                  </a:glow>
                </a:effectLst>
                <a:latin typeface="Footlight MT Light" pitchFamily="18" charset="0"/>
              </a:rPr>
              <a:t> Su propia mecánica de actuación (labores propias de cada función, coordinaci</a:t>
            </a:r>
            <a:r>
              <a:rPr lang="es-ES_tradnl" b="1" dirty="0" smtClean="0">
                <a:solidFill>
                  <a:srgbClr val="0070C0"/>
                </a:solidFill>
                <a:effectLst>
                  <a:glow rad="63500">
                    <a:srgbClr val="00B050">
                      <a:alpha val="40000"/>
                    </a:srgbClr>
                  </a:glow>
                </a:effectLst>
                <a:latin typeface="Footlight MT Light" pitchFamily="18" charset="0"/>
              </a:rPr>
              <a:t>ón y ayudas para actuar de una manera mas rápida y eficaz).</a:t>
            </a:r>
            <a:endParaRPr lang="es-AR" sz="3200" b="1" dirty="0">
              <a:solidFill>
                <a:srgbClr val="0070C0"/>
              </a:solidFill>
              <a:effectLst>
                <a:glow rad="63500">
                  <a:srgbClr val="00B050">
                    <a:alpha val="40000"/>
                  </a:srgbClr>
                </a:glow>
              </a:effectLst>
              <a:latin typeface="Footlight MT Light" pitchFamily="18" charset="0"/>
            </a:endParaRPr>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692696"/>
            <a:ext cx="8712968" cy="4524315"/>
          </a:xfrm>
          <a:prstGeom prst="rect">
            <a:avLst/>
          </a:prstGeom>
          <a:noFill/>
        </p:spPr>
        <p:txBody>
          <a:bodyPr wrap="square" rtlCol="0">
            <a:spAutoFit/>
          </a:bodyPr>
          <a:lstStyle/>
          <a:p>
            <a:pPr algn="just">
              <a:lnSpc>
                <a:spcPct val="150000"/>
              </a:lnSpc>
            </a:pPr>
            <a:r>
              <a:rPr lang="es-AR" sz="3200" b="1" dirty="0" smtClean="0">
                <a:solidFill>
                  <a:srgbClr val="0070C0"/>
                </a:solidFill>
                <a:effectLst>
                  <a:glow rad="63500">
                    <a:srgbClr val="00B050">
                      <a:alpha val="40000"/>
                    </a:srgbClr>
                  </a:glow>
                </a:effectLst>
                <a:latin typeface="Footlight MT Light" pitchFamily="18" charset="0"/>
              </a:rPr>
              <a:t>“La tarea de los oficiales de mesa es AYUDAR a los árbitros en la dirección del encuentro y evitar que se tengan que preocupar de acciones que suceden fuera de los límites del campo de juego”. </a:t>
            </a:r>
          </a:p>
          <a:p>
            <a:pPr algn="just">
              <a:lnSpc>
                <a:spcPct val="150000"/>
              </a:lnSpc>
            </a:pPr>
            <a:r>
              <a:rPr lang="es-AR" sz="3200" b="1" dirty="0" smtClean="0">
                <a:solidFill>
                  <a:srgbClr val="0070C0"/>
                </a:solidFill>
                <a:effectLst>
                  <a:glow rad="63500">
                    <a:srgbClr val="00B050">
                      <a:alpha val="40000"/>
                    </a:srgbClr>
                  </a:glow>
                </a:effectLst>
                <a:latin typeface="Footlight MT Light" pitchFamily="18" charset="0"/>
              </a:rPr>
              <a:t>Para ello, se requiere especial atención al juego en cancha.</a:t>
            </a:r>
            <a:endParaRPr lang="es-AR" sz="3200" b="1" dirty="0">
              <a:solidFill>
                <a:srgbClr val="0070C0"/>
              </a:solidFill>
              <a:effectLst>
                <a:glow rad="63500">
                  <a:srgbClr val="00B050">
                    <a:alpha val="40000"/>
                  </a:srgbClr>
                </a:glow>
              </a:effectLst>
              <a:latin typeface="Footlight MT Light" pitchFamily="18" charset="0"/>
            </a:endParaRPr>
          </a:p>
        </p:txBody>
      </p:sp>
    </p:spTree>
  </p:cSld>
  <p:clrMapOvr>
    <a:masterClrMapping/>
  </p:clrMapOvr>
  <p:transition spd="slow">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9512" y="260648"/>
            <a:ext cx="8784976" cy="5909310"/>
          </a:xfrm>
          <a:prstGeom prst="rect">
            <a:avLst/>
          </a:prstGeom>
          <a:noFill/>
        </p:spPr>
        <p:txBody>
          <a:bodyPr wrap="square" rtlCol="0">
            <a:spAutoFit/>
          </a:bodyPr>
          <a:lstStyle/>
          <a:p>
            <a:pPr algn="just">
              <a:lnSpc>
                <a:spcPct val="150000"/>
              </a:lnSpc>
            </a:pPr>
            <a:r>
              <a:rPr lang="es-AR" sz="2800" b="1" dirty="0" smtClean="0">
                <a:solidFill>
                  <a:srgbClr val="0070C0"/>
                </a:solidFill>
                <a:effectLst>
                  <a:glow rad="63500">
                    <a:srgbClr val="00B050">
                      <a:alpha val="40000"/>
                    </a:srgbClr>
                  </a:glow>
                  <a:innerShdw blurRad="63500" dist="50800" dir="13500000">
                    <a:prstClr val="black">
                      <a:alpha val="50000"/>
                    </a:prstClr>
                  </a:innerShdw>
                </a:effectLst>
                <a:latin typeface="Footlight MT Light" pitchFamily="18" charset="0"/>
              </a:rPr>
              <a:t>La tarea de los oficiales de mesa, es cada vez más difícil. En consecuencia, su preparación debe esmerarse al máximo si de verdad quieren cumplir una tarea eficiente en beneficio del juego y del arbitraje. </a:t>
            </a:r>
          </a:p>
          <a:p>
            <a:pPr algn="just">
              <a:lnSpc>
                <a:spcPct val="150000"/>
              </a:lnSpc>
            </a:pPr>
            <a:r>
              <a:rPr lang="es-AR" sz="2800" b="1" dirty="0" smtClean="0">
                <a:solidFill>
                  <a:srgbClr val="0070C0"/>
                </a:solidFill>
                <a:effectLst>
                  <a:glow rad="63500">
                    <a:srgbClr val="00B050">
                      <a:alpha val="40000"/>
                    </a:srgbClr>
                  </a:glow>
                  <a:innerShdw blurRad="63500" dist="50800" dir="13500000">
                    <a:prstClr val="black">
                      <a:alpha val="50000"/>
                    </a:prstClr>
                  </a:innerShdw>
                </a:effectLst>
                <a:latin typeface="Footlight MT Light" pitchFamily="18" charset="0"/>
              </a:rPr>
              <a:t>Con esto no se pretende cambiar la personalidad y experiencia de cada oficial de mesa. Tampoco se pretende crear una especialización, ya que cualquier oficial debe dominar indistintamente las funciones de cronometrador, anotador y operador de reloj de lanzamiento.</a:t>
            </a:r>
            <a:endParaRPr lang="es-AR" sz="2800" b="1" dirty="0">
              <a:solidFill>
                <a:srgbClr val="0070C0"/>
              </a:solidFill>
              <a:effectLst>
                <a:glow rad="63500">
                  <a:srgbClr val="00B050">
                    <a:alpha val="40000"/>
                  </a:srgbClr>
                </a:glow>
                <a:innerShdw blurRad="63500" dist="50800" dir="13500000">
                  <a:prstClr val="black">
                    <a:alpha val="50000"/>
                  </a:prstClr>
                </a:innerShdw>
              </a:effectLst>
              <a:latin typeface="Footlight MT Light"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8686800" cy="1628800"/>
          </a:xfrm>
        </p:spPr>
        <p:txBody>
          <a:bodyPr>
            <a:normAutofit/>
          </a:bodyPr>
          <a:lstStyle/>
          <a:p>
            <a:pPr algn="ctr"/>
            <a:r>
              <a:rPr lang="es-ES_tradnl" dirty="0" smtClean="0">
                <a:solidFill>
                  <a:schemeClr val="accent1">
                    <a:lumMod val="50000"/>
                  </a:schemeClr>
                </a:solidFill>
                <a:effectLst>
                  <a:outerShdw blurRad="60007" dist="200025" dir="15000000" sy="30000" kx="-1800000" algn="bl" rotWithShape="0">
                    <a:prstClr val="black">
                      <a:alpha val="32000"/>
                    </a:prstClr>
                  </a:outerShdw>
                  <a:reflection blurRad="12700" stA="48000" endA="300" endPos="55000" dir="5400000" sy="-90000" algn="bl" rotWithShape="0"/>
                </a:effectLst>
                <a:latin typeface="Karate" pitchFamily="34" charset="0"/>
              </a:rPr>
              <a:t>PRINCIPIOS DE LABOR DEL AUXILIAR DE MESA</a:t>
            </a:r>
            <a:endParaRPr lang="es-AR" dirty="0">
              <a:solidFill>
                <a:schemeClr val="accent1">
                  <a:lumMod val="50000"/>
                </a:schemeClr>
              </a:solidFill>
              <a:effectLst>
                <a:outerShdw blurRad="60007" dist="200025" dir="15000000" sy="30000" kx="-1800000" algn="bl" rotWithShape="0">
                  <a:prstClr val="black">
                    <a:alpha val="32000"/>
                  </a:prstClr>
                </a:outerShdw>
                <a:reflection blurRad="12700" stA="48000" endA="300" endPos="55000" dir="5400000" sy="-90000" algn="bl" rotWithShape="0"/>
              </a:effectLst>
              <a:latin typeface="Karate" pitchFamily="34" charset="0"/>
            </a:endParaRPr>
          </a:p>
        </p:txBody>
      </p:sp>
      <p:sp>
        <p:nvSpPr>
          <p:cNvPr id="3" name="2 Marcador de contenido"/>
          <p:cNvSpPr>
            <a:spLocks noGrp="1"/>
          </p:cNvSpPr>
          <p:nvPr>
            <p:ph idx="1"/>
          </p:nvPr>
        </p:nvSpPr>
        <p:spPr>
          <a:xfrm>
            <a:off x="179512" y="1772816"/>
            <a:ext cx="8686800" cy="4971182"/>
          </a:xfrm>
        </p:spPr>
        <p:txBody>
          <a:bodyPr>
            <a:noAutofit/>
          </a:bodyPr>
          <a:lstStyle/>
          <a:p>
            <a:pPr algn="just">
              <a:lnSpc>
                <a:spcPct val="170000"/>
              </a:lnSpc>
              <a:buClr>
                <a:srgbClr val="00B050"/>
              </a:buClr>
              <a:buFont typeface="Wingdings" pitchFamily="2" charset="2"/>
              <a:buChar char="Ø"/>
            </a:pPr>
            <a:r>
              <a:rPr lang="es-ES_tradnl" sz="2200" dirty="0" smtClean="0">
                <a:solidFill>
                  <a:srgbClr val="0070C0"/>
                </a:solidFill>
                <a:effectLst>
                  <a:glow rad="63500">
                    <a:srgbClr val="00B050">
                      <a:alpha val="40000"/>
                    </a:srgbClr>
                  </a:glow>
                </a:effectLst>
                <a:latin typeface="Footlight MT Light" pitchFamily="18" charset="0"/>
              </a:rPr>
              <a:t> </a:t>
            </a:r>
            <a:r>
              <a:rPr lang="es-AR" sz="2200" b="1" dirty="0" smtClean="0">
                <a:solidFill>
                  <a:srgbClr val="0070C0"/>
                </a:solidFill>
                <a:effectLst>
                  <a:glow rad="63500">
                    <a:srgbClr val="00B050">
                      <a:alpha val="40000"/>
                    </a:srgbClr>
                  </a:glow>
                </a:effectLst>
                <a:latin typeface="Footlight MT Light" pitchFamily="18" charset="0"/>
              </a:rPr>
              <a:t>Los oficiales de mesa son un “EQUIPO” de tres o cuatro personas y comparten las tareas.</a:t>
            </a:r>
          </a:p>
          <a:p>
            <a:pPr algn="just">
              <a:lnSpc>
                <a:spcPct val="170000"/>
              </a:lnSpc>
              <a:buClr>
                <a:srgbClr val="00B050"/>
              </a:buClr>
              <a:buFont typeface="Wingdings" pitchFamily="2" charset="2"/>
              <a:buChar char="Ø"/>
            </a:pPr>
            <a:r>
              <a:rPr lang="es-AR" sz="2200" b="1" dirty="0" smtClean="0">
                <a:solidFill>
                  <a:srgbClr val="0070C0"/>
                </a:solidFill>
                <a:effectLst>
                  <a:glow rad="63500">
                    <a:srgbClr val="00B050">
                      <a:alpha val="40000"/>
                    </a:srgbClr>
                  </a:glow>
                </a:effectLst>
                <a:latin typeface="Footlight MT Light" pitchFamily="18" charset="0"/>
              </a:rPr>
              <a:t>Todos los oficiales de mesa deben estar pendientes tanto del juego, como de las peticiones de sustituciones y tiempos muertos, prestando especial atención al banquillo más cercano a su posición.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8686800" cy="1008112"/>
          </a:xfrm>
        </p:spPr>
        <p:txBody>
          <a:bodyPr>
            <a:normAutofit fontScale="90000"/>
          </a:bodyPr>
          <a:lstStyle/>
          <a:p>
            <a:pPr algn="ctr"/>
            <a:r>
              <a:rPr lang="es-ES_tradnl" dirty="0" smtClean="0">
                <a:solidFill>
                  <a:schemeClr val="accent1">
                    <a:lumMod val="50000"/>
                  </a:schemeClr>
                </a:solidFill>
                <a:latin typeface="Karate" pitchFamily="34" charset="0"/>
              </a:rPr>
              <a:t>CUALIDADES DE LOS OFICIALES DE MESA</a:t>
            </a:r>
            <a:endParaRPr lang="es-AR" dirty="0">
              <a:solidFill>
                <a:schemeClr val="accent1">
                  <a:lumMod val="50000"/>
                </a:schemeClr>
              </a:solidFill>
              <a:latin typeface="Karate" pitchFamily="34" charset="0"/>
            </a:endParaRPr>
          </a:p>
        </p:txBody>
      </p:sp>
      <p:sp>
        <p:nvSpPr>
          <p:cNvPr id="3" name="2 Marcador de contenido"/>
          <p:cNvSpPr>
            <a:spLocks noGrp="1"/>
          </p:cNvSpPr>
          <p:nvPr>
            <p:ph idx="1"/>
          </p:nvPr>
        </p:nvSpPr>
        <p:spPr>
          <a:xfrm>
            <a:off x="304800" y="1124744"/>
            <a:ext cx="8686800" cy="5544616"/>
          </a:xfrm>
        </p:spPr>
        <p:txBody>
          <a:bodyPr>
            <a:noAutofit/>
          </a:bodyPr>
          <a:lstStyle/>
          <a:p>
            <a:pPr algn="just">
              <a:lnSpc>
                <a:spcPct val="150000"/>
              </a:lnSpc>
              <a:buClr>
                <a:srgbClr val="00B050"/>
              </a:buClr>
              <a:buFont typeface="Wingdings" pitchFamily="2" charset="2"/>
              <a:buChar char="v"/>
            </a:pPr>
            <a:r>
              <a:rPr lang="es-AR" sz="2600" b="1" dirty="0" smtClean="0">
                <a:solidFill>
                  <a:srgbClr val="0070C0"/>
                </a:solidFill>
                <a:effectLst>
                  <a:glow rad="63500">
                    <a:srgbClr val="00B050">
                      <a:alpha val="40000"/>
                    </a:srgbClr>
                  </a:glow>
                </a:effectLst>
                <a:latin typeface="Footlight MT Light" pitchFamily="18" charset="0"/>
              </a:rPr>
              <a:t>Motivación.</a:t>
            </a:r>
            <a:r>
              <a:rPr lang="es-AR" sz="2600" dirty="0" smtClean="0">
                <a:solidFill>
                  <a:srgbClr val="0070C0"/>
                </a:solidFill>
                <a:effectLst>
                  <a:glow rad="63500">
                    <a:srgbClr val="00B050">
                      <a:alpha val="40000"/>
                    </a:srgbClr>
                  </a:glow>
                </a:effectLst>
                <a:latin typeface="Footlight MT Light" pitchFamily="18" charset="0"/>
              </a:rPr>
              <a:t> Se ha de mantener el interés y dirigir los esfuerzos.</a:t>
            </a:r>
          </a:p>
          <a:p>
            <a:pPr algn="just">
              <a:lnSpc>
                <a:spcPct val="150000"/>
              </a:lnSpc>
              <a:buClr>
                <a:srgbClr val="00B050"/>
              </a:buClr>
              <a:buFont typeface="Wingdings" pitchFamily="2" charset="2"/>
              <a:buChar char="v"/>
            </a:pPr>
            <a:r>
              <a:rPr lang="es-AR" sz="2600" b="1" dirty="0" smtClean="0">
                <a:solidFill>
                  <a:srgbClr val="0070C0"/>
                </a:solidFill>
                <a:effectLst>
                  <a:glow rad="63500">
                    <a:srgbClr val="00B050">
                      <a:alpha val="40000"/>
                    </a:srgbClr>
                  </a:glow>
                </a:effectLst>
                <a:latin typeface="Footlight MT Light" pitchFamily="18" charset="0"/>
              </a:rPr>
              <a:t>Errores.</a:t>
            </a:r>
            <a:r>
              <a:rPr lang="es-AR" sz="2600" dirty="0" smtClean="0">
                <a:solidFill>
                  <a:srgbClr val="0070C0"/>
                </a:solidFill>
                <a:effectLst>
                  <a:glow rad="63500">
                    <a:srgbClr val="00B050">
                      <a:alpha val="40000"/>
                    </a:srgbClr>
                  </a:glow>
                </a:effectLst>
                <a:latin typeface="Footlight MT Light" pitchFamily="18" charset="0"/>
              </a:rPr>
              <a:t> Un error no es nada más que un error. Hay que superarlo y continuar desarrollando las tareas con eficacia. Se debe confiar en cada uno, asumiendo los éxitos o fracasos.</a:t>
            </a:r>
          </a:p>
          <a:p>
            <a:pPr algn="just">
              <a:lnSpc>
                <a:spcPct val="150000"/>
              </a:lnSpc>
              <a:buClr>
                <a:srgbClr val="00B050"/>
              </a:buClr>
              <a:buFont typeface="Wingdings" pitchFamily="2" charset="2"/>
              <a:buChar char="v"/>
            </a:pPr>
            <a:r>
              <a:rPr lang="es-AR" sz="2600" b="1" dirty="0" smtClean="0">
                <a:solidFill>
                  <a:srgbClr val="0070C0"/>
                </a:solidFill>
                <a:effectLst>
                  <a:glow rad="63500">
                    <a:srgbClr val="00B050">
                      <a:alpha val="40000"/>
                    </a:srgbClr>
                  </a:glow>
                </a:effectLst>
                <a:latin typeface="Footlight MT Light" pitchFamily="18" charset="0"/>
              </a:rPr>
              <a:t>Superación</a:t>
            </a:r>
            <a:r>
              <a:rPr lang="es-AR" sz="2600" dirty="0" smtClean="0">
                <a:solidFill>
                  <a:srgbClr val="0070C0"/>
                </a:solidFill>
                <a:effectLst>
                  <a:glow rad="63500">
                    <a:srgbClr val="00B050">
                      <a:alpha val="40000"/>
                    </a:srgbClr>
                  </a:glow>
                </a:effectLst>
                <a:latin typeface="Footlight MT Light" pitchFamily="18" charset="0"/>
              </a:rPr>
              <a:t>. Hay que fijarse objetivos superables, como ir reduciendo progresivamente los errores, para consolidarse en la tarea de oficial de mesa.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404664"/>
            <a:ext cx="8568952" cy="4570482"/>
          </a:xfrm>
          <a:prstGeom prst="rect">
            <a:avLst/>
          </a:prstGeom>
          <a:noFill/>
        </p:spPr>
        <p:txBody>
          <a:bodyPr wrap="square" rtlCol="0">
            <a:spAutoFit/>
          </a:bodyPr>
          <a:lstStyle/>
          <a:p>
            <a:pPr algn="just">
              <a:lnSpc>
                <a:spcPct val="150000"/>
              </a:lnSpc>
              <a:buClr>
                <a:srgbClr val="00B050"/>
              </a:buClr>
              <a:buFont typeface="Wingdings" pitchFamily="2" charset="2"/>
              <a:buChar char="v"/>
            </a:pPr>
            <a:r>
              <a:rPr lang="es-ES_tradnl" sz="2600" b="1" dirty="0" smtClean="0">
                <a:solidFill>
                  <a:srgbClr val="0070C0"/>
                </a:solidFill>
                <a:effectLst>
                  <a:glow rad="63500">
                    <a:srgbClr val="00B0F0">
                      <a:alpha val="40000"/>
                    </a:srgbClr>
                  </a:glow>
                </a:effectLst>
                <a:latin typeface="Footlight MT Light" pitchFamily="18" charset="0"/>
              </a:rPr>
              <a:t> </a:t>
            </a:r>
            <a:r>
              <a:rPr lang="es-ES_tradnl" sz="2600" dirty="0" smtClean="0">
                <a:solidFill>
                  <a:srgbClr val="0070C0"/>
                </a:solidFill>
                <a:effectLst>
                  <a:glow rad="63500">
                    <a:srgbClr val="00B0F0">
                      <a:alpha val="40000"/>
                    </a:srgbClr>
                  </a:glow>
                </a:effectLst>
                <a:latin typeface="Footlight MT Light" pitchFamily="18" charset="0"/>
              </a:rPr>
              <a:t> </a:t>
            </a:r>
            <a:r>
              <a:rPr lang="es-AR" sz="2600" b="1" dirty="0" smtClean="0">
                <a:solidFill>
                  <a:srgbClr val="0070C0"/>
                </a:solidFill>
                <a:effectLst>
                  <a:glow rad="63500">
                    <a:srgbClr val="00B0F0">
                      <a:alpha val="40000"/>
                    </a:srgbClr>
                  </a:glow>
                </a:effectLst>
                <a:latin typeface="Footlight MT Light" pitchFamily="18" charset="0"/>
              </a:rPr>
              <a:t>Autoconfianza</a:t>
            </a:r>
            <a:r>
              <a:rPr lang="es-AR" sz="2600" dirty="0" smtClean="0">
                <a:solidFill>
                  <a:srgbClr val="0070C0"/>
                </a:solidFill>
                <a:effectLst>
                  <a:glow rad="63500">
                    <a:srgbClr val="00B0F0">
                      <a:alpha val="40000"/>
                    </a:srgbClr>
                  </a:glow>
                </a:effectLst>
                <a:latin typeface="Footlight MT Light" pitchFamily="18" charset="0"/>
              </a:rPr>
              <a:t>. Un buen oficial de mesa debe esforzarse por dejar de lado pensamientos irracionales y negativos que llevan al descenso de la diversión, del rendimiento, de la atención, etc.,</a:t>
            </a:r>
          </a:p>
          <a:p>
            <a:pPr algn="just">
              <a:lnSpc>
                <a:spcPct val="150000"/>
              </a:lnSpc>
              <a:buClr>
                <a:srgbClr val="00B050"/>
              </a:buClr>
              <a:buFont typeface="Wingdings" pitchFamily="2" charset="2"/>
              <a:buChar char="v"/>
            </a:pPr>
            <a:r>
              <a:rPr lang="es-ES_tradnl" sz="2600" b="1" dirty="0" smtClean="0">
                <a:solidFill>
                  <a:srgbClr val="0070C0"/>
                </a:solidFill>
                <a:effectLst>
                  <a:glow rad="63500">
                    <a:srgbClr val="00B0F0">
                      <a:alpha val="40000"/>
                    </a:srgbClr>
                  </a:glow>
                </a:effectLst>
                <a:latin typeface="Footlight MT Light" pitchFamily="18" charset="0"/>
              </a:rPr>
              <a:t> </a:t>
            </a:r>
            <a:r>
              <a:rPr lang="es-ES_tradnl" sz="2600" b="1" dirty="0" err="1" smtClean="0">
                <a:solidFill>
                  <a:srgbClr val="0070C0"/>
                </a:solidFill>
                <a:effectLst>
                  <a:glow rad="63500">
                    <a:srgbClr val="00B0F0">
                      <a:alpha val="40000"/>
                    </a:srgbClr>
                  </a:glow>
                </a:effectLst>
                <a:latin typeface="Footlight MT Light" pitchFamily="18" charset="0"/>
              </a:rPr>
              <a:t>Tr</a:t>
            </a:r>
            <a:r>
              <a:rPr lang="es-AR" sz="2600" b="1" dirty="0" smtClean="0">
                <a:solidFill>
                  <a:srgbClr val="0070C0"/>
                </a:solidFill>
                <a:effectLst>
                  <a:glow rad="63500">
                    <a:srgbClr val="00B0F0">
                      <a:alpha val="40000"/>
                    </a:srgbClr>
                  </a:glow>
                </a:effectLst>
                <a:latin typeface="Footlight MT Light" pitchFamily="18" charset="0"/>
              </a:rPr>
              <a:t>abajo en equipo.</a:t>
            </a:r>
          </a:p>
          <a:p>
            <a:pPr algn="just">
              <a:lnSpc>
                <a:spcPct val="150000"/>
              </a:lnSpc>
              <a:buClr>
                <a:srgbClr val="00B050"/>
              </a:buClr>
              <a:buFont typeface="Wingdings" pitchFamily="2" charset="2"/>
              <a:buChar char="v"/>
            </a:pPr>
            <a:r>
              <a:rPr lang="es-ES_tradnl" sz="2600" b="1" dirty="0">
                <a:solidFill>
                  <a:srgbClr val="0070C0"/>
                </a:solidFill>
                <a:effectLst>
                  <a:glow rad="63500">
                    <a:srgbClr val="00B0F0">
                      <a:alpha val="40000"/>
                    </a:srgbClr>
                  </a:glow>
                </a:effectLst>
                <a:latin typeface="Footlight MT Light" pitchFamily="18" charset="0"/>
              </a:rPr>
              <a:t> </a:t>
            </a:r>
            <a:r>
              <a:rPr lang="es-AR" sz="2600" b="1" dirty="0" smtClean="0">
                <a:solidFill>
                  <a:srgbClr val="0070C0"/>
                </a:solidFill>
                <a:effectLst>
                  <a:glow rad="63500">
                    <a:srgbClr val="00B0F0">
                      <a:alpha val="40000"/>
                    </a:srgbClr>
                  </a:glow>
                </a:effectLst>
                <a:latin typeface="Footlight MT Light" pitchFamily="18" charset="0"/>
              </a:rPr>
              <a:t>Paciencia y serenidad. </a:t>
            </a:r>
          </a:p>
          <a:p>
            <a:pPr algn="just">
              <a:lnSpc>
                <a:spcPct val="150000"/>
              </a:lnSpc>
              <a:buClr>
                <a:srgbClr val="00B050"/>
              </a:buClr>
              <a:buFont typeface="Wingdings" pitchFamily="2" charset="2"/>
              <a:buChar char="v"/>
            </a:pPr>
            <a:r>
              <a:rPr lang="es-ES_tradnl" sz="2600" b="1" dirty="0">
                <a:solidFill>
                  <a:srgbClr val="0070C0"/>
                </a:solidFill>
                <a:effectLst>
                  <a:glow rad="63500">
                    <a:srgbClr val="00B0F0">
                      <a:alpha val="40000"/>
                    </a:srgbClr>
                  </a:glow>
                </a:effectLst>
                <a:latin typeface="Footlight MT Light" pitchFamily="18" charset="0"/>
              </a:rPr>
              <a:t> </a:t>
            </a:r>
            <a:r>
              <a:rPr lang="es-AR" sz="2600" b="1" dirty="0" smtClean="0">
                <a:solidFill>
                  <a:srgbClr val="0070C0"/>
                </a:solidFill>
                <a:effectLst>
                  <a:glow rad="63500">
                    <a:srgbClr val="00B0F0">
                      <a:alpha val="40000"/>
                    </a:srgbClr>
                  </a:glow>
                </a:effectLst>
                <a:latin typeface="Footlight MT Light" pitchFamily="18" charset="0"/>
              </a:rPr>
              <a:t>Humildad y respeto.</a:t>
            </a:r>
          </a:p>
          <a:p>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0648"/>
            <a:ext cx="8686800" cy="838200"/>
          </a:xfrm>
          <a:ln>
            <a:noFill/>
          </a:ln>
        </p:spPr>
        <p:txBody>
          <a:bodyPr>
            <a:normAutofit/>
          </a:bodyPr>
          <a:lstStyle/>
          <a:p>
            <a:pPr algn="ctr"/>
            <a:r>
              <a:rPr lang="es-ES_tradnl" sz="4400" dirty="0" smtClean="0">
                <a:solidFill>
                  <a:schemeClr val="accent1">
                    <a:lumMod val="50000"/>
                  </a:schemeClr>
                </a:solidFill>
                <a:latin typeface="Karate" pitchFamily="34" charset="0"/>
              </a:rPr>
              <a:t>TIPOS DE RELACION </a:t>
            </a:r>
            <a:endParaRPr lang="es-AR" sz="4400" dirty="0">
              <a:solidFill>
                <a:schemeClr val="accent1">
                  <a:lumMod val="50000"/>
                </a:schemeClr>
              </a:solidFill>
              <a:latin typeface="Karate" pitchFamily="34" charset="0"/>
            </a:endParaRPr>
          </a:p>
        </p:txBody>
      </p:sp>
      <p:sp>
        <p:nvSpPr>
          <p:cNvPr id="3" name="2 Marcador de contenido"/>
          <p:cNvSpPr>
            <a:spLocks noGrp="1"/>
          </p:cNvSpPr>
          <p:nvPr>
            <p:ph idx="1"/>
          </p:nvPr>
        </p:nvSpPr>
        <p:spPr>
          <a:xfrm>
            <a:off x="179512" y="1196752"/>
            <a:ext cx="8812088" cy="2808312"/>
          </a:xfrm>
        </p:spPr>
        <p:txBody>
          <a:bodyPr>
            <a:normAutofit lnSpcReduction="10000"/>
          </a:bodyPr>
          <a:lstStyle/>
          <a:p>
            <a:pPr algn="just">
              <a:lnSpc>
                <a:spcPct val="150000"/>
              </a:lnSpc>
              <a:buClr>
                <a:srgbClr val="00B050"/>
              </a:buClr>
              <a:buFont typeface="Wingdings" pitchFamily="2" charset="2"/>
              <a:buChar char="ü"/>
            </a:pPr>
            <a:r>
              <a:rPr lang="es-ES_tradnl" b="1" dirty="0" smtClean="0">
                <a:solidFill>
                  <a:srgbClr val="0070C0"/>
                </a:solidFill>
                <a:effectLst>
                  <a:glow rad="63500">
                    <a:srgbClr val="00B0F0">
                      <a:alpha val="40000"/>
                    </a:srgbClr>
                  </a:glow>
                </a:effectLst>
                <a:latin typeface="Footlight MT Light" pitchFamily="18" charset="0"/>
              </a:rPr>
              <a:t> </a:t>
            </a:r>
            <a:r>
              <a:rPr lang="es-AR" sz="2400" b="1" dirty="0" smtClean="0">
                <a:solidFill>
                  <a:srgbClr val="0070C0"/>
                </a:solidFill>
                <a:effectLst>
                  <a:glow rad="63500">
                    <a:srgbClr val="00B0F0">
                      <a:alpha val="40000"/>
                    </a:srgbClr>
                  </a:glow>
                </a:effectLst>
                <a:latin typeface="Footlight MT Light" pitchFamily="18" charset="0"/>
              </a:rPr>
              <a:t>De los oficiales con el público, directivos y delegados:</a:t>
            </a:r>
          </a:p>
          <a:p>
            <a:pPr marL="0" indent="0" algn="just">
              <a:lnSpc>
                <a:spcPct val="150000"/>
              </a:lnSpc>
              <a:buClr>
                <a:srgbClr val="00B050"/>
              </a:buClr>
              <a:buNone/>
            </a:pPr>
            <a:r>
              <a:rPr lang="es-AR" sz="2200" dirty="0" smtClean="0">
                <a:solidFill>
                  <a:srgbClr val="0070C0"/>
                </a:solidFill>
                <a:effectLst>
                  <a:glow rad="63500">
                    <a:srgbClr val="00B0F0">
                      <a:alpha val="40000"/>
                    </a:srgbClr>
                  </a:glow>
                </a:effectLst>
                <a:latin typeface="Footlight MT Light" pitchFamily="18" charset="0"/>
              </a:rPr>
              <a:t>Hay que ser profesional y neutral en todo momento. Es conveniente no participar en conversación excesiva, mas aún cuando hay una queja de un equipo o persona en general, manteniendo distancia y equilibrio, con educación y amabilidad</a:t>
            </a:r>
            <a:r>
              <a:rPr lang="es-AR" sz="2400" dirty="0" smtClean="0">
                <a:solidFill>
                  <a:srgbClr val="0070C0"/>
                </a:solidFill>
                <a:effectLst>
                  <a:glow rad="63500">
                    <a:srgbClr val="00B0F0">
                      <a:alpha val="40000"/>
                    </a:srgbClr>
                  </a:glow>
                </a:effectLst>
                <a:latin typeface="Footlight MT Light" pitchFamily="18" charset="0"/>
              </a:rPr>
              <a:t>.</a:t>
            </a:r>
          </a:p>
          <a:p>
            <a:pPr marL="0" indent="0" algn="just">
              <a:lnSpc>
                <a:spcPct val="150000"/>
              </a:lnSpc>
              <a:buClr>
                <a:srgbClr val="00B050"/>
              </a:buClr>
              <a:buNone/>
            </a:pPr>
            <a:endParaRPr lang="es-AR" sz="2400" dirty="0">
              <a:solidFill>
                <a:srgbClr val="00B050"/>
              </a:solidFill>
              <a:effectLst>
                <a:glow rad="63500">
                  <a:schemeClr val="accent1">
                    <a:satMod val="175000"/>
                    <a:alpha val="40000"/>
                  </a:schemeClr>
                </a:glow>
              </a:effectLst>
            </a:endParaRPr>
          </a:p>
        </p:txBody>
      </p:sp>
      <p:sp>
        <p:nvSpPr>
          <p:cNvPr id="4" name="3 CuadroTexto"/>
          <p:cNvSpPr txBox="1"/>
          <p:nvPr/>
        </p:nvSpPr>
        <p:spPr>
          <a:xfrm>
            <a:off x="251520" y="4005064"/>
            <a:ext cx="8712968" cy="2677656"/>
          </a:xfrm>
          <a:prstGeom prst="rect">
            <a:avLst/>
          </a:prstGeom>
          <a:noFill/>
        </p:spPr>
        <p:txBody>
          <a:bodyPr wrap="square" rtlCol="0">
            <a:spAutoFit/>
          </a:bodyPr>
          <a:lstStyle/>
          <a:p>
            <a:pPr algn="just">
              <a:lnSpc>
                <a:spcPct val="150000"/>
              </a:lnSpc>
              <a:buClr>
                <a:srgbClr val="00B050"/>
              </a:buClr>
              <a:buFont typeface="Wingdings" pitchFamily="2" charset="2"/>
              <a:buChar char="ü"/>
            </a:pPr>
            <a:r>
              <a:rPr lang="es-ES_tradnl" sz="2400" b="1" dirty="0" smtClean="0">
                <a:solidFill>
                  <a:srgbClr val="0070C0"/>
                </a:solidFill>
                <a:effectLst>
                  <a:glow rad="63500">
                    <a:srgbClr val="00B0F0">
                      <a:alpha val="40000"/>
                    </a:srgbClr>
                  </a:glow>
                </a:effectLst>
                <a:latin typeface="Footlight MT Light" pitchFamily="18" charset="0"/>
              </a:rPr>
              <a:t> </a:t>
            </a:r>
            <a:r>
              <a:rPr lang="es-AR" sz="2400" b="1" dirty="0" smtClean="0">
                <a:solidFill>
                  <a:srgbClr val="0070C0"/>
                </a:solidFill>
                <a:effectLst>
                  <a:glow rad="63500">
                    <a:srgbClr val="00B0F0">
                      <a:alpha val="40000"/>
                    </a:srgbClr>
                  </a:glow>
                </a:effectLst>
                <a:latin typeface="Footlight MT Light" pitchFamily="18" charset="0"/>
              </a:rPr>
              <a:t>De los oficiales con jugadores, entrenadores y resto de equipo.</a:t>
            </a:r>
          </a:p>
          <a:p>
            <a:pPr algn="just">
              <a:lnSpc>
                <a:spcPct val="150000"/>
              </a:lnSpc>
              <a:buClr>
                <a:srgbClr val="00B050"/>
              </a:buClr>
            </a:pPr>
            <a:r>
              <a:rPr lang="es-AR" sz="2200" dirty="0" smtClean="0">
                <a:solidFill>
                  <a:srgbClr val="0070C0"/>
                </a:solidFill>
                <a:effectLst>
                  <a:glow rad="63500">
                    <a:srgbClr val="00B0F0">
                      <a:alpha val="40000"/>
                    </a:srgbClr>
                  </a:glow>
                </a:effectLst>
                <a:latin typeface="Footlight MT Light" pitchFamily="18" charset="0"/>
              </a:rPr>
              <a:t>Hay que usar la empatía en estas situaciones; los entrenadores y jugadores pueden ser agresivos o crueles hacia nosotros, ante esto debemos mantener la calma.  Es recomendable ser amables, no hacer caso (que se cansen), siempre se contará con el respaldo de los jueces.</a:t>
            </a:r>
            <a:endParaRPr lang="es-AR" sz="2200" dirty="0">
              <a:solidFill>
                <a:srgbClr val="0070C0"/>
              </a:solidFill>
              <a:effectLst>
                <a:glow rad="63500">
                  <a:srgbClr val="00B0F0">
                    <a:alpha val="40000"/>
                  </a:srgbClr>
                </a:glo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328</TotalTime>
  <Words>1145</Words>
  <Application>Microsoft Office PowerPoint</Application>
  <PresentationFormat>Presentación en pantalla (4:3)</PresentationFormat>
  <Paragraphs>65</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Viajes</vt:lpstr>
      <vt:lpstr>Diapositiva 1</vt:lpstr>
      <vt:lpstr>el  oficial  de mesa </vt:lpstr>
      <vt:lpstr>Diapositiva 3</vt:lpstr>
      <vt:lpstr>Diapositiva 4</vt:lpstr>
      <vt:lpstr>Diapositiva 5</vt:lpstr>
      <vt:lpstr>PRINCIPIOS DE LABOR DEL AUXILIAR DE MESA</vt:lpstr>
      <vt:lpstr>CUALIDADES DE LOS OFICIALES DE MESA</vt:lpstr>
      <vt:lpstr>Diapositiva 8</vt:lpstr>
      <vt:lpstr>TIPOS DE RELACION </vt:lpstr>
      <vt:lpstr>Diapositiva 10</vt:lpstr>
      <vt:lpstr>EL EQUIPO ARBITRAL</vt:lpstr>
      <vt:lpstr>Diapositiva 12</vt:lpstr>
      <vt:lpstr>EL PRE - PARTIDO</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oficial  de mesa</dc:title>
  <dc:creator>Rodrigo</dc:creator>
  <cp:lastModifiedBy>Rodrigo</cp:lastModifiedBy>
  <cp:revision>44</cp:revision>
  <dcterms:created xsi:type="dcterms:W3CDTF">2017-02-26T23:26:15Z</dcterms:created>
  <dcterms:modified xsi:type="dcterms:W3CDTF">2019-03-05T15:33:26Z</dcterms:modified>
</cp:coreProperties>
</file>